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5" r:id="rId1"/>
  </p:sldMasterIdLst>
  <p:notesMasterIdLst>
    <p:notesMasterId r:id="rId26"/>
  </p:notesMasterIdLst>
  <p:handoutMasterIdLst>
    <p:handoutMasterId r:id="rId27"/>
  </p:handoutMasterIdLst>
  <p:sldIdLst>
    <p:sldId id="502" r:id="rId2"/>
    <p:sldId id="504" r:id="rId3"/>
    <p:sldId id="506" r:id="rId4"/>
    <p:sldId id="595" r:id="rId5"/>
    <p:sldId id="537" r:id="rId6"/>
    <p:sldId id="564" r:id="rId7"/>
    <p:sldId id="554" r:id="rId8"/>
    <p:sldId id="507" r:id="rId9"/>
    <p:sldId id="574" r:id="rId10"/>
    <p:sldId id="576" r:id="rId11"/>
    <p:sldId id="569" r:id="rId12"/>
    <p:sldId id="570" r:id="rId13"/>
    <p:sldId id="580" r:id="rId14"/>
    <p:sldId id="555" r:id="rId15"/>
    <p:sldId id="592" r:id="rId16"/>
    <p:sldId id="593" r:id="rId17"/>
    <p:sldId id="509" r:id="rId18"/>
    <p:sldId id="512" r:id="rId19"/>
    <p:sldId id="553" r:id="rId20"/>
    <p:sldId id="515" r:id="rId21"/>
    <p:sldId id="594" r:id="rId22"/>
    <p:sldId id="516" r:id="rId23"/>
    <p:sldId id="524" r:id="rId24"/>
    <p:sldId id="481" r:id="rId25"/>
  </p:sldIdLst>
  <p:sldSz cx="12192000" cy="6858000"/>
  <p:notesSz cx="7102475" cy="10234613"/>
  <p:embeddedFontLst>
    <p:embeddedFont>
      <p:font typeface="Calibri" panose="020F0502020204030204" pitchFamily="34" charset="0"/>
      <p:regular r:id="rId28"/>
      <p:bold r:id="rId29"/>
      <p:italic r:id="rId30"/>
      <p:boldItalic r:id="rId31"/>
    </p:embeddedFont>
    <p:embeddedFont>
      <p:font typeface="SimSun" panose="02010600030101010101" pitchFamily="2" charset="-122"/>
      <p:regular r:id="rId32"/>
    </p:embeddedFont>
    <p:embeddedFont>
      <p:font typeface="IBM Plex Sans" panose="020B0503050000000000" pitchFamily="34" charset="0"/>
      <p:regular r:id="rId33"/>
      <p:bold r:id="rId34"/>
      <p:italic r:id="rId35"/>
      <p:boldItalic r:id="rId36"/>
    </p:embeddedFont>
    <p:embeddedFont>
      <p:font typeface="MS PGothic" panose="020B0600070205080204" pitchFamily="34" charset="-128"/>
      <p:regular r:id="rId37"/>
    </p:embeddedFont>
  </p:embeddedFontLst>
  <p:defaultTextStyle>
    <a:defPPr>
      <a:defRPr lang="en-AU"/>
    </a:defPPr>
    <a:lvl1pPr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MINIQUE Rossi" initials="DR" lastIdx="0" clrIdx="0">
    <p:extLst>
      <p:ext uri="{19B8F6BF-5375-455C-9EA6-DF929625EA0E}">
        <p15:presenceInfo xmlns:p15="http://schemas.microsoft.com/office/powerpoint/2012/main" userId="S-1-12-1-2972549080-1223502712-1100721080-17913637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66FFFF"/>
    <a:srgbClr val="00FFFF"/>
    <a:srgbClr val="6CF0D4"/>
    <a:srgbClr val="6699FF"/>
    <a:srgbClr val="66FF99"/>
    <a:srgbClr val="CCFF99"/>
    <a:srgbClr val="FFFFCC"/>
    <a:srgbClr val="C0C0C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88" autoAdjust="0"/>
    <p:restoredTop sz="84161" autoAdjust="0"/>
  </p:normalViewPr>
  <p:slideViewPr>
    <p:cSldViewPr snapToObjects="1">
      <p:cViewPr varScale="1">
        <p:scale>
          <a:sx n="90" d="100"/>
          <a:sy n="90" d="100"/>
        </p:scale>
        <p:origin x="150" y="90"/>
      </p:cViewPr>
      <p:guideLst>
        <p:guide orient="horz" pos="2160"/>
        <p:guide pos="3840"/>
      </p:guideLst>
    </p:cSldViewPr>
  </p:slideViewPr>
  <p:notesTextViewPr>
    <p:cViewPr>
      <p:scale>
        <a:sx n="100" d="100"/>
        <a:sy n="100" d="100"/>
      </p:scale>
      <p:origin x="0" y="0"/>
    </p:cViewPr>
  </p:notesTextViewPr>
  <p:sorterViewPr>
    <p:cViewPr>
      <p:scale>
        <a:sx n="33" d="100"/>
        <a:sy n="33" d="100"/>
      </p:scale>
      <p:origin x="0" y="0"/>
    </p:cViewPr>
  </p:sorterViewPr>
  <p:notesViewPr>
    <p:cSldViewPr snapToObjects="1">
      <p:cViewPr>
        <p:scale>
          <a:sx n="75" d="100"/>
          <a:sy n="75" d="100"/>
        </p:scale>
        <p:origin x="-1651" y="59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defTabSz="990600">
              <a:spcBef>
                <a:spcPct val="0"/>
              </a:spcBef>
              <a:buFontTx/>
              <a:buNone/>
              <a:defRPr sz="1300" b="0"/>
            </a:lvl1pPr>
          </a:lstStyle>
          <a:p>
            <a:endParaRPr lang="en-AU"/>
          </a:p>
        </p:txBody>
      </p:sp>
      <p:sp>
        <p:nvSpPr>
          <p:cNvPr id="49155" name="Rectangle 3"/>
          <p:cNvSpPr>
            <a:spLocks noGrp="1" noChangeArrowheads="1"/>
          </p:cNvSpPr>
          <p:nvPr>
            <p:ph type="dt" sz="quarter"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algn="r" defTabSz="990600">
              <a:spcBef>
                <a:spcPct val="0"/>
              </a:spcBef>
              <a:buFontTx/>
              <a:buNone/>
              <a:defRPr sz="900" b="0"/>
            </a:lvl1pPr>
          </a:lstStyle>
          <a:p>
            <a:endParaRPr lang="en-AU"/>
          </a:p>
        </p:txBody>
      </p:sp>
      <p:sp>
        <p:nvSpPr>
          <p:cNvPr id="49156" name="Rectangle 4"/>
          <p:cNvSpPr>
            <a:spLocks noGrp="1" noChangeArrowheads="1"/>
          </p:cNvSpPr>
          <p:nvPr>
            <p:ph type="ftr" sz="quarter" idx="2"/>
          </p:nvPr>
        </p:nvSpPr>
        <p:spPr bwMode="auto">
          <a:xfrm>
            <a:off x="0"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defTabSz="990600">
              <a:spcBef>
                <a:spcPct val="0"/>
              </a:spcBef>
              <a:buFontTx/>
              <a:buNone/>
              <a:defRPr sz="900" b="0"/>
            </a:lvl1pPr>
          </a:lstStyle>
          <a:p>
            <a:r>
              <a:rPr lang="en-AU"/>
              <a:t>IBM Confidential</a:t>
            </a:r>
          </a:p>
        </p:txBody>
      </p:sp>
      <p:sp>
        <p:nvSpPr>
          <p:cNvPr id="49157" name="Rectangle 5"/>
          <p:cNvSpPr>
            <a:spLocks noGrp="1" noChangeArrowheads="1"/>
          </p:cNvSpPr>
          <p:nvPr>
            <p:ph type="sldNum" sz="quarter" idx="3"/>
          </p:nvPr>
        </p:nvSpPr>
        <p:spPr bwMode="auto">
          <a:xfrm>
            <a:off x="4022725"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algn="r" defTabSz="990600">
              <a:spcBef>
                <a:spcPct val="0"/>
              </a:spcBef>
              <a:buFontTx/>
              <a:buNone/>
              <a:defRPr sz="900" b="0"/>
            </a:lvl1pPr>
          </a:lstStyle>
          <a:p>
            <a:fld id="{F2A64887-8B29-4F1A-96A4-62DF31002CA9}" type="slidenum">
              <a:rPr lang="en-AU"/>
              <a:pPr/>
              <a:t>‹#›</a:t>
            </a:fld>
            <a:endParaRPr lang="en-AU"/>
          </a:p>
        </p:txBody>
      </p:sp>
    </p:spTree>
    <p:extLst>
      <p:ext uri="{BB962C8B-B14F-4D97-AF65-F5344CB8AC3E}">
        <p14:creationId xmlns:p14="http://schemas.microsoft.com/office/powerpoint/2010/main" val="1758163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defTabSz="990600">
              <a:spcBef>
                <a:spcPct val="0"/>
              </a:spcBef>
              <a:buFontTx/>
              <a:buNone/>
              <a:defRPr sz="1000"/>
            </a:lvl1pPr>
          </a:lstStyle>
          <a:p>
            <a:endParaRPr lang="en-AU"/>
          </a:p>
        </p:txBody>
      </p:sp>
      <p:sp>
        <p:nvSpPr>
          <p:cNvPr id="25603" name="Rectangle 3"/>
          <p:cNvSpPr>
            <a:spLocks noGrp="1" noChangeArrowheads="1"/>
          </p:cNvSpPr>
          <p:nvPr>
            <p:ph type="dt"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algn="r" defTabSz="990600">
              <a:spcBef>
                <a:spcPct val="0"/>
              </a:spcBef>
              <a:buFontTx/>
              <a:buNone/>
              <a:defRPr sz="900" b="0"/>
            </a:lvl1pPr>
          </a:lstStyle>
          <a:p>
            <a:endParaRPr lang="en-AU"/>
          </a:p>
        </p:txBody>
      </p:sp>
      <p:sp>
        <p:nvSpPr>
          <p:cNvPr id="25604" name="Rectangle 4"/>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605" name="Rectangle 5"/>
          <p:cNvSpPr>
            <a:spLocks noGrp="1" noChangeArrowheads="1"/>
          </p:cNvSpPr>
          <p:nvPr>
            <p:ph type="body" sz="quarter" idx="3"/>
          </p:nvPr>
        </p:nvSpPr>
        <p:spPr bwMode="auto">
          <a:xfrm>
            <a:off x="711200"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5606" name="Rectangle 6"/>
          <p:cNvSpPr>
            <a:spLocks noGrp="1" noChangeArrowheads="1"/>
          </p:cNvSpPr>
          <p:nvPr>
            <p:ph type="ftr" sz="quarter" idx="4"/>
          </p:nvPr>
        </p:nvSpPr>
        <p:spPr bwMode="auto">
          <a:xfrm>
            <a:off x="0"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defTabSz="990600">
              <a:spcBef>
                <a:spcPct val="0"/>
              </a:spcBef>
              <a:buFontTx/>
              <a:buNone/>
              <a:defRPr sz="900" b="0"/>
            </a:lvl1pPr>
          </a:lstStyle>
          <a:p>
            <a:r>
              <a:rPr lang="en-AU"/>
              <a:t>IBM Confidential</a:t>
            </a:r>
          </a:p>
        </p:txBody>
      </p:sp>
      <p:sp>
        <p:nvSpPr>
          <p:cNvPr id="25607" name="Rectangle 7"/>
          <p:cNvSpPr>
            <a:spLocks noGrp="1" noChangeArrowheads="1"/>
          </p:cNvSpPr>
          <p:nvPr>
            <p:ph type="sldNum" sz="quarter" idx="5"/>
          </p:nvPr>
        </p:nvSpPr>
        <p:spPr bwMode="auto">
          <a:xfrm>
            <a:off x="4022725"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algn="r" defTabSz="990600">
              <a:spcBef>
                <a:spcPct val="0"/>
              </a:spcBef>
              <a:buFontTx/>
              <a:buNone/>
              <a:defRPr sz="900" b="0"/>
            </a:lvl1pPr>
          </a:lstStyle>
          <a:p>
            <a:fld id="{6814AFF1-1F31-48CC-9BA4-727433E33616}" type="slidenum">
              <a:rPr lang="en-AU"/>
              <a:pPr/>
              <a:t>‹#›</a:t>
            </a:fld>
            <a:endParaRPr lang="en-AU"/>
          </a:p>
        </p:txBody>
      </p:sp>
    </p:spTree>
    <p:extLst>
      <p:ext uri="{BB962C8B-B14F-4D97-AF65-F5344CB8AC3E}">
        <p14:creationId xmlns:p14="http://schemas.microsoft.com/office/powerpoint/2010/main" val="2720056081"/>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9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8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endParaRPr lang="en-AU"/>
          </a:p>
        </p:txBody>
      </p:sp>
      <p:sp>
        <p:nvSpPr>
          <p:cNvPr id="4" name="Footer Placeholder 3"/>
          <p:cNvSpPr>
            <a:spLocks noGrp="1"/>
          </p:cNvSpPr>
          <p:nvPr>
            <p:ph type="ftr" sz="quarter" idx="10"/>
          </p:nvPr>
        </p:nvSpPr>
        <p:spPr/>
        <p:txBody>
          <a:bodyPr/>
          <a:lstStyle/>
          <a:p>
            <a:r>
              <a:rPr lang="en-AU"/>
              <a:t>IBM Confidential</a:t>
            </a:r>
          </a:p>
        </p:txBody>
      </p:sp>
      <p:sp>
        <p:nvSpPr>
          <p:cNvPr id="5" name="Slide Number Placeholder 4"/>
          <p:cNvSpPr>
            <a:spLocks noGrp="1"/>
          </p:cNvSpPr>
          <p:nvPr>
            <p:ph type="sldNum" sz="quarter" idx="11"/>
          </p:nvPr>
        </p:nvSpPr>
        <p:spPr/>
        <p:txBody>
          <a:bodyPr/>
          <a:lstStyle/>
          <a:p>
            <a:fld id="{6814AFF1-1F31-48CC-9BA4-727433E33616}" type="slidenum">
              <a:rPr lang="en-AU" smtClean="0"/>
              <a:pPr/>
              <a:t>1</a:t>
            </a:fld>
            <a:endParaRPr lang="en-AU"/>
          </a:p>
        </p:txBody>
      </p:sp>
    </p:spTree>
    <p:extLst>
      <p:ext uri="{BB962C8B-B14F-4D97-AF65-F5344CB8AC3E}">
        <p14:creationId xmlns:p14="http://schemas.microsoft.com/office/powerpoint/2010/main" val="328776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002B0-D40C-D243-A060-2F72190F3F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36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AU"/>
              <a:t>IBM Confidential</a:t>
            </a:r>
          </a:p>
        </p:txBody>
      </p:sp>
      <p:sp>
        <p:nvSpPr>
          <p:cNvPr id="523266" name="Rectangle 2"/>
          <p:cNvSpPr>
            <a:spLocks noGrp="1" noRot="1" noChangeAspect="1" noChangeArrowheads="1" noTextEdit="1"/>
          </p:cNvSpPr>
          <p:nvPr>
            <p:ph type="sldImg"/>
          </p:nvPr>
        </p:nvSpPr>
        <p:spPr>
          <a:xfrm>
            <a:off x="144463" y="768350"/>
            <a:ext cx="6818312" cy="3836988"/>
          </a:xfrm>
          <a:ln/>
        </p:spPr>
      </p:sp>
      <p:sp>
        <p:nvSpPr>
          <p:cNvPr id="523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62742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43637"/>
          <a:stretch/>
        </p:blipFill>
        <p:spPr>
          <a:xfrm>
            <a:off x="0" y="0"/>
            <a:ext cx="12192000" cy="4581128"/>
          </a:xfrm>
          <a:prstGeom prst="rect">
            <a:avLst/>
          </a:prstGeom>
        </p:spPr>
      </p:pic>
      <p:sp>
        <p:nvSpPr>
          <p:cNvPr id="207901" name="Rectangle 29"/>
          <p:cNvSpPr>
            <a:spLocks noGrp="1" noChangeArrowheads="1"/>
          </p:cNvSpPr>
          <p:nvPr>
            <p:ph type="ctrTitle"/>
          </p:nvPr>
        </p:nvSpPr>
        <p:spPr>
          <a:xfrm>
            <a:off x="335361" y="3089636"/>
            <a:ext cx="11589940" cy="699404"/>
          </a:xfrm>
          <a:solidFill>
            <a:srgbClr val="00B0F0">
              <a:alpha val="30000"/>
            </a:srgbClr>
          </a:solidFill>
          <a:extLst/>
        </p:spPr>
        <p:txBody>
          <a:bodyPr lIns="91440" tIns="72000" rIns="91440" bIns="72000" anchor="b">
            <a:spAutoFit/>
          </a:bodyPr>
          <a:lstStyle>
            <a:lvl1pPr>
              <a:spcBef>
                <a:spcPct val="20000"/>
              </a:spcBef>
              <a:defRPr sz="3600">
                <a:solidFill>
                  <a:schemeClr val="bg1"/>
                </a:solidFill>
                <a:latin typeface="+mj-lt"/>
              </a:defRPr>
            </a:lvl1pPr>
          </a:lstStyle>
          <a:p>
            <a:pPr lvl="0"/>
            <a:r>
              <a:rPr lang="en-US" noProof="0"/>
              <a:t>Click to edit Master title style</a:t>
            </a:r>
            <a:endParaRPr lang="en-AU" noProof="0" dirty="0"/>
          </a:p>
        </p:txBody>
      </p:sp>
      <p:sp>
        <p:nvSpPr>
          <p:cNvPr id="207902" name="Rectangle 30"/>
          <p:cNvSpPr>
            <a:spLocks noGrp="1" noChangeArrowheads="1"/>
          </p:cNvSpPr>
          <p:nvPr>
            <p:ph type="subTitle" idx="1"/>
          </p:nvPr>
        </p:nvSpPr>
        <p:spPr>
          <a:xfrm>
            <a:off x="435504" y="4797152"/>
            <a:ext cx="7196667" cy="749300"/>
          </a:xfrm>
        </p:spPr>
        <p:txBody>
          <a:bodyPr lIns="91440" rIns="91440"/>
          <a:lstStyle>
            <a:lvl1pPr marL="0" indent="0">
              <a:spcBef>
                <a:spcPct val="20000"/>
              </a:spcBef>
              <a:buFont typeface="Wingdings" panose="05000000000000000000" pitchFamily="2" charset="2"/>
              <a:buNone/>
              <a:defRPr sz="1200">
                <a:solidFill>
                  <a:schemeClr val="bg2"/>
                </a:solidFill>
              </a:defRPr>
            </a:lvl1pPr>
          </a:lstStyle>
          <a:p>
            <a:pPr lvl="0"/>
            <a:r>
              <a:rPr lang="en-US" noProof="0"/>
              <a:t>Click to edit Master subtitle style</a:t>
            </a:r>
            <a:endParaRPr lang="en-AU" noProof="0"/>
          </a:p>
        </p:txBody>
      </p:sp>
      <p:sp>
        <p:nvSpPr>
          <p:cNvPr id="2" name="Date Placeholder 1"/>
          <p:cNvSpPr>
            <a:spLocks noGrp="1"/>
          </p:cNvSpPr>
          <p:nvPr>
            <p:ph type="dt" sz="half" idx="10"/>
          </p:nvPr>
        </p:nvSpPr>
        <p:spPr/>
        <p:txBody>
          <a:bodyPr/>
          <a:lstStyle/>
          <a:p>
            <a:pPr>
              <a:spcBef>
                <a:spcPct val="0"/>
              </a:spcBef>
              <a:buFontTx/>
              <a:buNone/>
            </a:pPr>
            <a:fld id="{59B87603-6329-45BF-AD92-902817182430}" type="datetime4">
              <a:rPr lang="en-AU" smtClean="0"/>
              <a:t>26 January 2018</a:t>
            </a:fld>
            <a:endParaRPr lang="en-AU"/>
          </a:p>
        </p:txBody>
      </p:sp>
      <p:sp>
        <p:nvSpPr>
          <p:cNvPr id="3" name="Footer Placeholder 2"/>
          <p:cNvSpPr>
            <a:spLocks noGrp="1"/>
          </p:cNvSpPr>
          <p:nvPr>
            <p:ph type="ftr" sz="quarter" idx="11"/>
          </p:nvPr>
        </p:nvSpPr>
        <p:spPr/>
        <p:txBody>
          <a:bodyPr/>
          <a:lstStyle/>
          <a:p>
            <a:r>
              <a:rPr lang="en-US"/>
              <a:t>IBM Services Platform with Watson   |   IBM Confidential </a:t>
            </a:r>
            <a:endParaRPr lang="en-AU" dirty="0"/>
          </a:p>
        </p:txBody>
      </p:sp>
      <p:pic>
        <p:nvPicPr>
          <p:cNvPr id="9" name="Picture 46" descr="blue-tri-colo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370418" y="6413773"/>
            <a:ext cx="63023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311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b" anchorCtr="0" compatLnSpc="1">
            <a:prstTxWarp prst="textNoShape">
              <a:avLst/>
            </a:prstTxWarp>
          </a:bodyPr>
          <a:lstStyle>
            <a:lvl1pPr>
              <a:defRPr lang="en-AU"/>
            </a:lvl1pPr>
          </a:lstStyle>
          <a:p>
            <a:pPr lvl="0"/>
            <a:r>
              <a:rPr lang="en-US"/>
              <a:t>Click to edit Master title style</a:t>
            </a:r>
            <a:endParaRPr lang="en-AU"/>
          </a:p>
        </p:txBody>
      </p:sp>
      <p:sp>
        <p:nvSpPr>
          <p:cNvPr id="3" name="Picture Placeholder 2"/>
          <p:cNvSpPr>
            <a:spLocks noGrp="1"/>
          </p:cNvSpPr>
          <p:nvPr>
            <p:ph type="pic" idx="1"/>
          </p:nvPr>
        </p:nvSpPr>
        <p:spPr>
          <a:xfrm>
            <a:off x="5183717" y="987426"/>
            <a:ext cx="6172200" cy="4873625"/>
          </a:xfrm>
        </p:spPr>
        <p:txBody>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D0AE44B3-4F8A-4E9B-A58D-371D3A0B9991}"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5CE1FBF0-6E69-4334-B513-2F6F6508526A}" type="datetime4">
              <a:rPr lang="en-AU" smtClean="0"/>
              <a:t>26 January 2018</a:t>
            </a:fld>
            <a:endParaRPr lang="en-AU"/>
          </a:p>
        </p:txBody>
      </p:sp>
    </p:spTree>
    <p:extLst>
      <p:ext uri="{BB962C8B-B14F-4D97-AF65-F5344CB8AC3E}">
        <p14:creationId xmlns:p14="http://schemas.microsoft.com/office/powerpoint/2010/main" val="3786222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55DCD78A-1104-4E7D-9103-562335778055}"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4ACEC2D4-8BC6-4A4D-8DAA-58E2470B0355}" type="datetime4">
              <a:rPr lang="en-AU" smtClean="0"/>
              <a:t>26 January 2018</a:t>
            </a:fld>
            <a:endParaRPr lang="en-AU"/>
          </a:p>
        </p:txBody>
      </p:sp>
    </p:spTree>
    <p:extLst>
      <p:ext uri="{BB962C8B-B14F-4D97-AF65-F5344CB8AC3E}">
        <p14:creationId xmlns:p14="http://schemas.microsoft.com/office/powerpoint/2010/main" val="231521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1967" y="457200"/>
            <a:ext cx="2863851" cy="594360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366185" y="457200"/>
            <a:ext cx="8392583" cy="5943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87DEDA7A-7A7A-4A79-981B-7ABF84C67D91}"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ADC832C7-46B2-4BF1-BFDA-816CE0F4EFF6}" type="datetime4">
              <a:rPr lang="en-AU" smtClean="0"/>
              <a:t>26 January 2018</a:t>
            </a:fld>
            <a:endParaRPr lang="en-AU"/>
          </a:p>
        </p:txBody>
      </p:sp>
    </p:spTree>
    <p:extLst>
      <p:ext uri="{BB962C8B-B14F-4D97-AF65-F5344CB8AC3E}">
        <p14:creationId xmlns:p14="http://schemas.microsoft.com/office/powerpoint/2010/main" val="814021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0C426F34-4EC7-4C3E-BCC5-CCD747DD43EB}"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33EDDBC2-A90E-4F22-B23A-16331F0E21F7}" type="datetime4">
              <a:rPr lang="en-AU" smtClean="0"/>
              <a:t>26 January 2018</a:t>
            </a:fld>
            <a:endParaRPr lang="en-AU"/>
          </a:p>
        </p:txBody>
      </p:sp>
    </p:spTree>
    <p:extLst>
      <p:ext uri="{BB962C8B-B14F-4D97-AF65-F5344CB8AC3E}">
        <p14:creationId xmlns:p14="http://schemas.microsoft.com/office/powerpoint/2010/main" val="1766274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366184" y="1371600"/>
            <a:ext cx="5628216"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1" y="1371600"/>
            <a:ext cx="5628217"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53BF36C5-3F2D-4140-BCC5-6F781703DFDF}"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13457775-1755-42D0-A157-B97DAF3C8F63}" type="datetime4">
              <a:rPr lang="en-AU" smtClean="0"/>
              <a:t>26 January 2018</a:t>
            </a:fld>
            <a:endParaRPr lang="en-AU"/>
          </a:p>
        </p:txBody>
      </p:sp>
    </p:spTree>
    <p:extLst>
      <p:ext uri="{BB962C8B-B14F-4D97-AF65-F5344CB8AC3E}">
        <p14:creationId xmlns:p14="http://schemas.microsoft.com/office/powerpoint/2010/main" val="1635431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Header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US"/>
              <a:t>IBM Services Platform with Watson   |   IBM Confidential </a:t>
            </a:r>
            <a:endParaRPr lang="en-AU" dirty="0"/>
          </a:p>
        </p:txBody>
      </p:sp>
      <p:sp>
        <p:nvSpPr>
          <p:cNvPr id="4" name="Slide Number Placeholder 3"/>
          <p:cNvSpPr>
            <a:spLocks noGrp="1"/>
          </p:cNvSpPr>
          <p:nvPr>
            <p:ph type="sldNum" sz="quarter" idx="11"/>
          </p:nvPr>
        </p:nvSpPr>
        <p:spPr/>
        <p:txBody>
          <a:bodyPr/>
          <a:lstStyle/>
          <a:p>
            <a:fld id="{4EA52503-4869-4E94-93FA-405D01696FD2}" type="slidenum">
              <a:rPr lang="en-AU" smtClean="0"/>
              <a:pPr/>
              <a:t>‹#›</a:t>
            </a:fld>
            <a:endParaRPr lang="en-AU"/>
          </a:p>
        </p:txBody>
      </p:sp>
      <p:sp>
        <p:nvSpPr>
          <p:cNvPr id="5" name="Content Placeholder 2"/>
          <p:cNvSpPr>
            <a:spLocks noGrp="1"/>
          </p:cNvSpPr>
          <p:nvPr>
            <p:ph idx="1"/>
          </p:nvPr>
        </p:nvSpPr>
        <p:spPr>
          <a:xfrm>
            <a:off x="366185" y="2002384"/>
            <a:ext cx="11459633" cy="43984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2"/>
          <p:cNvSpPr>
            <a:spLocks noGrp="1"/>
          </p:cNvSpPr>
          <p:nvPr>
            <p:ph type="body" idx="12"/>
          </p:nvPr>
        </p:nvSpPr>
        <p:spPr>
          <a:xfrm>
            <a:off x="366185" y="1380952"/>
            <a:ext cx="11459633" cy="535880"/>
          </a:xfrm>
        </p:spPr>
        <p:txBody>
          <a:bodyPr anchor="ctr"/>
          <a:lstStyle>
            <a:lvl1pPr marL="0" indent="0" algn="ctr">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3"/>
          </p:nvPr>
        </p:nvSpPr>
        <p:spPr/>
        <p:txBody>
          <a:bodyPr/>
          <a:lstStyle/>
          <a:p>
            <a:pPr>
              <a:spcBef>
                <a:spcPct val="0"/>
              </a:spcBef>
              <a:buFontTx/>
              <a:buNone/>
            </a:pPr>
            <a:fld id="{D9F13919-442D-4156-98CD-C82DE801C316}" type="datetime4">
              <a:rPr lang="en-AU" smtClean="0"/>
              <a:t>26 January 2018</a:t>
            </a:fld>
            <a:endParaRPr lang="en-AU"/>
          </a:p>
        </p:txBody>
      </p:sp>
    </p:spTree>
    <p:extLst>
      <p:ext uri="{BB962C8B-B14F-4D97-AF65-F5344CB8AC3E}">
        <p14:creationId xmlns:p14="http://schemas.microsoft.com/office/powerpoint/2010/main" val="3297836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6185" y="1380952"/>
            <a:ext cx="5632449"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66185" y="2002384"/>
            <a:ext cx="5632449" cy="4378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380952"/>
            <a:ext cx="5653617"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002384"/>
            <a:ext cx="5653616" cy="4378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Footer Placeholder 6"/>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8" name="Slide Number Placeholder 7"/>
          <p:cNvSpPr>
            <a:spLocks noGrp="1"/>
          </p:cNvSpPr>
          <p:nvPr>
            <p:ph type="sldNum" sz="quarter" idx="11"/>
          </p:nvPr>
        </p:nvSpPr>
        <p:spPr/>
        <p:txBody>
          <a:bodyPr/>
          <a:lstStyle>
            <a:lvl1pPr>
              <a:defRPr/>
            </a:lvl1pPr>
          </a:lstStyle>
          <a:p>
            <a:fld id="{B812F632-BE5C-472F-9383-FF7B0E3F484F}" type="slidenum">
              <a:rPr lang="en-AU" smtClean="0"/>
              <a:pPr/>
              <a:t>‹#›</a:t>
            </a:fld>
            <a:endParaRPr lang="en-AU"/>
          </a:p>
        </p:txBody>
      </p:sp>
      <p:sp>
        <p:nvSpPr>
          <p:cNvPr id="10" name="Title 1"/>
          <p:cNvSpPr>
            <a:spLocks noGrp="1"/>
          </p:cNvSpPr>
          <p:nvPr>
            <p:ph type="title"/>
          </p:nvPr>
        </p:nvSpPr>
        <p:spPr>
          <a:xfrm>
            <a:off x="366185" y="457200"/>
            <a:ext cx="11459633" cy="838200"/>
          </a:xfrm>
        </p:spPr>
        <p:txBody>
          <a:bodyPr/>
          <a:lstStyle/>
          <a:p>
            <a:r>
              <a:rPr lang="en-US"/>
              <a:t>Click to edit Master title style</a:t>
            </a:r>
            <a:endParaRPr lang="en-AU"/>
          </a:p>
        </p:txBody>
      </p:sp>
      <p:sp>
        <p:nvSpPr>
          <p:cNvPr id="2" name="Date Placeholder 1"/>
          <p:cNvSpPr>
            <a:spLocks noGrp="1"/>
          </p:cNvSpPr>
          <p:nvPr>
            <p:ph type="dt" sz="half" idx="12"/>
          </p:nvPr>
        </p:nvSpPr>
        <p:spPr/>
        <p:txBody>
          <a:bodyPr/>
          <a:lstStyle/>
          <a:p>
            <a:pPr>
              <a:spcBef>
                <a:spcPct val="0"/>
              </a:spcBef>
              <a:buFontTx/>
              <a:buNone/>
            </a:pPr>
            <a:fld id="{5E660C21-4AF3-42F2-B426-32D91E7C595D}" type="datetime4">
              <a:rPr lang="en-AU" smtClean="0"/>
              <a:t>26 January 2018</a:t>
            </a:fld>
            <a:endParaRPr lang="en-AU"/>
          </a:p>
        </p:txBody>
      </p:sp>
    </p:spTree>
    <p:extLst>
      <p:ext uri="{BB962C8B-B14F-4D97-AF65-F5344CB8AC3E}">
        <p14:creationId xmlns:p14="http://schemas.microsoft.com/office/powerpoint/2010/main" val="1984248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4" name="Slide Number Placeholder 3"/>
          <p:cNvSpPr>
            <a:spLocks noGrp="1"/>
          </p:cNvSpPr>
          <p:nvPr>
            <p:ph type="sldNum" sz="quarter" idx="11"/>
          </p:nvPr>
        </p:nvSpPr>
        <p:spPr/>
        <p:txBody>
          <a:bodyPr/>
          <a:lstStyle>
            <a:lvl1pPr>
              <a:defRPr/>
            </a:lvl1pPr>
          </a:lstStyle>
          <a:p>
            <a:fld id="{F0FFBA74-A297-476A-9576-5FA25982D35F}" type="slidenum">
              <a:rPr lang="en-AU" smtClean="0"/>
              <a:pPr/>
              <a:t>‹#›</a:t>
            </a:fld>
            <a:endParaRPr lang="en-AU"/>
          </a:p>
        </p:txBody>
      </p:sp>
      <p:sp>
        <p:nvSpPr>
          <p:cNvPr id="5" name="Date Placeholder 4"/>
          <p:cNvSpPr>
            <a:spLocks noGrp="1"/>
          </p:cNvSpPr>
          <p:nvPr>
            <p:ph type="dt" sz="half" idx="12"/>
          </p:nvPr>
        </p:nvSpPr>
        <p:spPr/>
        <p:txBody>
          <a:bodyPr/>
          <a:lstStyle/>
          <a:p>
            <a:pPr>
              <a:spcBef>
                <a:spcPct val="0"/>
              </a:spcBef>
              <a:buFontTx/>
              <a:buNone/>
            </a:pPr>
            <a:fld id="{54299674-D8FB-41DC-BEAB-0F4412EFE6E8}" type="datetime4">
              <a:rPr lang="en-AU" smtClean="0"/>
              <a:t>26 January 2018</a:t>
            </a:fld>
            <a:endParaRPr lang="en-AU"/>
          </a:p>
        </p:txBody>
      </p:sp>
    </p:spTree>
    <p:extLst>
      <p:ext uri="{BB962C8B-B14F-4D97-AF65-F5344CB8AC3E}">
        <p14:creationId xmlns:p14="http://schemas.microsoft.com/office/powerpoint/2010/main" val="2413162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3" name="Slide Number Placeholder 2"/>
          <p:cNvSpPr>
            <a:spLocks noGrp="1"/>
          </p:cNvSpPr>
          <p:nvPr>
            <p:ph type="sldNum" sz="quarter" idx="11"/>
          </p:nvPr>
        </p:nvSpPr>
        <p:spPr/>
        <p:txBody>
          <a:bodyPr/>
          <a:lstStyle>
            <a:lvl1pPr>
              <a:defRPr/>
            </a:lvl1pPr>
          </a:lstStyle>
          <a:p>
            <a:fld id="{4C4A9466-A77D-41D3-AAA1-27D358BB5A9E}" type="slidenum">
              <a:rPr lang="en-AU" smtClean="0"/>
              <a:pPr/>
              <a:t>‹#›</a:t>
            </a:fld>
            <a:endParaRPr lang="en-AU"/>
          </a:p>
        </p:txBody>
      </p:sp>
      <p:sp>
        <p:nvSpPr>
          <p:cNvPr id="4" name="Date Placeholder 3"/>
          <p:cNvSpPr>
            <a:spLocks noGrp="1"/>
          </p:cNvSpPr>
          <p:nvPr>
            <p:ph type="dt" sz="half" idx="12"/>
          </p:nvPr>
        </p:nvSpPr>
        <p:spPr/>
        <p:txBody>
          <a:bodyPr/>
          <a:lstStyle/>
          <a:p>
            <a:pPr>
              <a:spcBef>
                <a:spcPct val="0"/>
              </a:spcBef>
              <a:buFontTx/>
              <a:buNone/>
            </a:pPr>
            <a:fld id="{337D69E6-A09C-40B7-B4CF-4709272DD9FB}" type="datetime4">
              <a:rPr lang="en-AU" smtClean="0"/>
              <a:t>26 January 2018</a:t>
            </a:fld>
            <a:endParaRPr lang="en-AU"/>
          </a:p>
        </p:txBody>
      </p:sp>
    </p:spTree>
    <p:extLst>
      <p:ext uri="{BB962C8B-B14F-4D97-AF65-F5344CB8AC3E}">
        <p14:creationId xmlns:p14="http://schemas.microsoft.com/office/powerpoint/2010/main" val="133584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3200"/>
            </a:lvl1pPr>
          </a:lstStyle>
          <a:p>
            <a:r>
              <a:rPr lang="en-US"/>
              <a:t>Click to edit Master title style</a:t>
            </a:r>
            <a:endParaRPr lang="en-AU"/>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FF6A1A84-C813-4E02-A296-3069673C8F78}"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E443A643-7360-4AFA-94C9-309E994C88BA}" type="datetime4">
              <a:rPr lang="en-AU" smtClean="0"/>
              <a:t>26 January 2018</a:t>
            </a:fld>
            <a:endParaRPr lang="en-AU"/>
          </a:p>
        </p:txBody>
      </p:sp>
    </p:spTree>
    <p:extLst>
      <p:ext uri="{BB962C8B-B14F-4D97-AF65-F5344CB8AC3E}">
        <p14:creationId xmlns:p14="http://schemas.microsoft.com/office/powerpoint/2010/main" val="3655434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2200"/>
            </a:lvl1pPr>
          </a:lstStyle>
          <a:p>
            <a:r>
              <a:rPr lang="en-US"/>
              <a:t>Click to edit Master title style</a:t>
            </a:r>
            <a:endParaRPr lang="en-AU" dirty="0"/>
          </a:p>
        </p:txBody>
      </p:sp>
      <p:sp>
        <p:nvSpPr>
          <p:cNvPr id="3" name="Content Placeholder 2"/>
          <p:cNvSpPr>
            <a:spLocks noGrp="1"/>
          </p:cNvSpPr>
          <p:nvPr>
            <p:ph idx="1"/>
          </p:nvPr>
        </p:nvSpPr>
        <p:spPr>
          <a:xfrm>
            <a:off x="5183717" y="987426"/>
            <a:ext cx="6172200" cy="48736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AU"/>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54C7A479-0848-4D66-A745-C35EDD708EC1}"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7495117B-80E2-47F4-ADE8-11051975A877}" type="datetime4">
              <a:rPr lang="en-AU" smtClean="0"/>
              <a:t>26 January 2018</a:t>
            </a:fld>
            <a:endParaRPr lang="en-AU"/>
          </a:p>
        </p:txBody>
      </p:sp>
    </p:spTree>
    <p:extLst>
      <p:ext uri="{BB962C8B-B14F-4D97-AF65-F5344CB8AC3E}">
        <p14:creationId xmlns:p14="http://schemas.microsoft.com/office/powerpoint/2010/main" val="1577994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52" name="Rectangle 4"/>
          <p:cNvSpPr>
            <a:spLocks noGrp="1" noChangeArrowheads="1"/>
          </p:cNvSpPr>
          <p:nvPr>
            <p:ph type="title"/>
          </p:nvPr>
        </p:nvSpPr>
        <p:spPr bwMode="auto">
          <a:xfrm>
            <a:off x="366185" y="457200"/>
            <a:ext cx="1145963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Main Slide Title</a:t>
            </a:r>
          </a:p>
        </p:txBody>
      </p:sp>
      <p:sp>
        <p:nvSpPr>
          <p:cNvPr id="206853" name="Rectangle 5"/>
          <p:cNvSpPr>
            <a:spLocks noGrp="1" noChangeArrowheads="1"/>
          </p:cNvSpPr>
          <p:nvPr>
            <p:ph type="body" idx="1"/>
          </p:nvPr>
        </p:nvSpPr>
        <p:spPr bwMode="auto">
          <a:xfrm>
            <a:off x="366185" y="1371600"/>
            <a:ext cx="1145963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Level One</a:t>
            </a:r>
          </a:p>
          <a:p>
            <a:pPr lvl="1"/>
            <a:r>
              <a:rPr lang="en-AU" dirty="0"/>
              <a:t>Level Two</a:t>
            </a:r>
          </a:p>
          <a:p>
            <a:pPr lvl="2"/>
            <a:r>
              <a:rPr lang="en-AU" dirty="0"/>
              <a:t>Level Three</a:t>
            </a:r>
          </a:p>
          <a:p>
            <a:pPr lvl="3"/>
            <a:r>
              <a:rPr lang="en-AU" dirty="0"/>
              <a:t>Level Four</a:t>
            </a:r>
          </a:p>
          <a:p>
            <a:pPr lvl="4"/>
            <a:r>
              <a:rPr lang="en-AU" dirty="0"/>
              <a:t>Level Five</a:t>
            </a:r>
          </a:p>
        </p:txBody>
      </p:sp>
      <p:sp>
        <p:nvSpPr>
          <p:cNvPr id="206854" name="Rectangle 6"/>
          <p:cNvSpPr>
            <a:spLocks noGrp="1" noChangeArrowheads="1"/>
          </p:cNvSpPr>
          <p:nvPr>
            <p:ph type="ftr" sz="quarter" idx="3"/>
          </p:nvPr>
        </p:nvSpPr>
        <p:spPr bwMode="auto">
          <a:xfrm>
            <a:off x="911424" y="6534150"/>
            <a:ext cx="6238709"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lvl1pPr>
              <a:spcBef>
                <a:spcPct val="0"/>
              </a:spcBef>
              <a:buFontTx/>
              <a:buNone/>
              <a:defRPr sz="800" b="0">
                <a:latin typeface="+mn-lt"/>
              </a:defRPr>
            </a:lvl1pPr>
          </a:lstStyle>
          <a:p>
            <a:r>
              <a:rPr lang="en-US"/>
              <a:t>IBM Services Platform with Watson   |   IBM Confidential </a:t>
            </a:r>
            <a:endParaRPr lang="en-AU" dirty="0"/>
          </a:p>
        </p:txBody>
      </p:sp>
      <p:sp>
        <p:nvSpPr>
          <p:cNvPr id="206855" name="Rectangle 7"/>
          <p:cNvSpPr>
            <a:spLocks noGrp="1" noChangeArrowheads="1"/>
          </p:cNvSpPr>
          <p:nvPr>
            <p:ph type="sldNum" sz="quarter" idx="4"/>
          </p:nvPr>
        </p:nvSpPr>
        <p:spPr bwMode="auto">
          <a:xfrm>
            <a:off x="46567" y="6534150"/>
            <a:ext cx="76884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spcBef>
                <a:spcPct val="0"/>
              </a:spcBef>
              <a:buFontTx/>
              <a:buNone/>
              <a:defRPr sz="800" b="0">
                <a:latin typeface="+mn-lt"/>
              </a:defRPr>
            </a:lvl1pPr>
          </a:lstStyle>
          <a:p>
            <a:fld id="{4EA52503-4869-4E94-93FA-405D01696FD2}" type="slidenum">
              <a:rPr lang="en-AU" smtClean="0"/>
              <a:pPr/>
              <a:t>‹#›</a:t>
            </a:fld>
            <a:endParaRPr lang="en-AU"/>
          </a:p>
        </p:txBody>
      </p:sp>
      <p:sp>
        <p:nvSpPr>
          <p:cNvPr id="206858" name="Text Box 10"/>
          <p:cNvSpPr txBox="1">
            <a:spLocks noChangeArrowheads="1"/>
          </p:cNvSpPr>
          <p:nvPr/>
        </p:nvSpPr>
        <p:spPr bwMode="auto">
          <a:xfrm>
            <a:off x="9550401" y="6553201"/>
            <a:ext cx="23749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0"/>
              </a:spcBef>
              <a:buFontTx/>
              <a:buNone/>
            </a:pPr>
            <a:r>
              <a:rPr lang="en-AU" sz="800" b="0" dirty="0">
                <a:latin typeface="+mn-lt"/>
              </a:rPr>
              <a:t>© Copyright IBM Corporation 2017</a:t>
            </a:r>
          </a:p>
        </p:txBody>
      </p:sp>
      <p:sp>
        <p:nvSpPr>
          <p:cNvPr id="206871" name="Line 23"/>
          <p:cNvSpPr>
            <a:spLocks noChangeShapeType="1"/>
          </p:cNvSpPr>
          <p:nvPr/>
        </p:nvSpPr>
        <p:spPr bwMode="auto">
          <a:xfrm flipV="1">
            <a:off x="366185" y="404813"/>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400"/>
          </a:p>
        </p:txBody>
      </p:sp>
      <p:sp>
        <p:nvSpPr>
          <p:cNvPr id="10" name="Date Placeholder 3"/>
          <p:cNvSpPr>
            <a:spLocks noGrp="1"/>
          </p:cNvSpPr>
          <p:nvPr>
            <p:ph type="dt" sz="half" idx="2"/>
          </p:nvPr>
        </p:nvSpPr>
        <p:spPr>
          <a:xfrm>
            <a:off x="7177485" y="6534150"/>
            <a:ext cx="23749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defRPr lang="en-AU" sz="800" b="0" smtClean="0">
                <a:latin typeface="+mn-lt"/>
              </a:defRPr>
            </a:lvl1pPr>
          </a:lstStyle>
          <a:p>
            <a:pPr>
              <a:spcBef>
                <a:spcPct val="0"/>
              </a:spcBef>
              <a:buFontTx/>
              <a:buNone/>
            </a:pPr>
            <a:fld id="{FAC8A942-5D2B-47B6-A7F0-4CB2391EE8BA}" type="datetime4">
              <a:rPr lang="en-AU" smtClean="0"/>
              <a:t>26 January 2018</a:t>
            </a:fld>
            <a:endParaRPr lang="en-AU"/>
          </a:p>
        </p:txBody>
      </p:sp>
      <p:sp>
        <p:nvSpPr>
          <p:cNvPr id="12" name="TextBox 11"/>
          <p:cNvSpPr txBox="1"/>
          <p:nvPr userDrawn="1"/>
        </p:nvSpPr>
        <p:spPr>
          <a:xfrm>
            <a:off x="407368" y="116890"/>
            <a:ext cx="2759858" cy="215444"/>
          </a:xfrm>
          <a:prstGeom prst="rect">
            <a:avLst/>
          </a:prstGeom>
          <a:noFill/>
        </p:spPr>
        <p:txBody>
          <a:bodyPr wrap="none" lIns="0" tIns="0" rIns="0" bIns="0" rtlCol="0" anchor="ctr" anchorCtr="0">
            <a:spAutoFit/>
          </a:bodyPr>
          <a:lstStyle/>
          <a:p>
            <a:pPr>
              <a:buNone/>
            </a:pPr>
            <a:r>
              <a:rPr lang="en-US" b="0" dirty="0">
                <a:latin typeface="+mn-lt"/>
              </a:rPr>
              <a:t>IBM</a:t>
            </a:r>
            <a:r>
              <a:rPr lang="en-US" baseline="0" dirty="0">
                <a:latin typeface="+mn-lt"/>
              </a:rPr>
              <a:t> Global Technology Services</a:t>
            </a:r>
            <a:endParaRPr lang="en-AU" dirty="0">
              <a:latin typeface="+mn-lt"/>
            </a:endParaRPr>
          </a:p>
        </p:txBody>
      </p:sp>
      <p:pic>
        <p:nvPicPr>
          <p:cNvPr id="14" name="Picture 46" descr="blue-tri-color-log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154394" y="77069"/>
            <a:ext cx="63023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16324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9" r:id="rId3"/>
    <p:sldLayoutId id="2147483677" r:id="rId4"/>
    <p:sldLayoutId id="2147483670" r:id="rId5"/>
    <p:sldLayoutId id="2147483671" r:id="rId6"/>
    <p:sldLayoutId id="2147483672" r:id="rId7"/>
    <p:sldLayoutId id="2147483668" r:id="rId8"/>
    <p:sldLayoutId id="2147483673" r:id="rId9"/>
    <p:sldLayoutId id="2147483674" r:id="rId10"/>
    <p:sldLayoutId id="2147483675" r:id="rId11"/>
    <p:sldLayoutId id="2147483676" r:id="rId12"/>
  </p:sldLayoutIdLst>
  <p:hf hdr="0"/>
  <p:txStyles>
    <p:title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p:titleStyle>
    <p:body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atsuite192.sby.ibm.com:9443/ccm/web/projects/CDI%20Requirements%20Intake#action=com.ibm.team.dashboard.viewDashboard" TargetMode="External"/><Relationship Id="rId2" Type="http://schemas.openxmlformats.org/officeDocument/2006/relationships/hyperlink" Target="https://w3-connections.ibm.com/wikis/home?lang=en-us#!/wiki/W792382fe62dd_4a4f_823c_93d42daa2978/page/GTS-CDI%20Roadma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3-connections.ibm.com/wikis/home?lang=en-us#!/wiki/W792382fe62dd_4a4f_823c_93d42daa2978/page/Requirements" TargetMode="External"/><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3-connections.ibm.com/wikis/home?lang=en-us#!/wiki/W792382fe62dd_4a4f_823c_93d42daa2978/page/Data%20Sources%20required%20for%20enabling%20an%20Account%20to%20CDI"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3-connections.ibm.com/wikis/home?lang=en-us#!/wiki/W792382fe62dd_4a4f_823c_93d42daa2978/page/GTS-CDI%20Roadmap" TargetMode="External"/><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3-connections.ibm.com/wikis/home?lang=en-us#!/wiki/W792382fe62dd_4a4f_823c_93d42daa2978/page/GTS-CDI%20Roadmap"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 Id="rId5" Type="http://schemas.openxmlformats.org/officeDocument/2006/relationships/image" Target="../media/image32.sv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3-connections.ibm.com/wikis/home?lang=en-us#!/wiki/W792382fe62dd_4a4f_823c_93d42daa2978/page/Account%20Onboarding%20Procedur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hyperlink" Target="https://w3-connections.ibm.com/wikis/home?lang=en#!/wiki/W226cbefa8da4_4bc2_965c_36e6e5ebf100/page/GTS-SDI%20Requesting%20User%20Access" TargetMode="External"/><Relationship Id="rId5" Type="http://schemas.openxmlformats.org/officeDocument/2006/relationships/hyperlink" Target="https://105.w3cloud.ibm.com/services/ctsp/common" TargetMode="Externa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hyperlink" Target="https://www.youtube.com/watch?v=kox7tBlSbq0" TargetMode="External"/><Relationship Id="rId3" Type="http://schemas.openxmlformats.org/officeDocument/2006/relationships/hyperlink" Target="https://w3-connections.ibm.com/wikis/home?lang=en-us#!/wiki/W792382fe62dd_4a4f_823c_93d42daa2978/page/Account%20Onboarding%20Procedure" TargetMode="External"/><Relationship Id="rId7" Type="http://schemas.openxmlformats.org/officeDocument/2006/relationships/hyperlink" Target="https://w3-connections.ibm.com/wikis/home?lang=en-us#!/wiki/W792382fe62dd_4a4f_823c_93d42daa2978/page/Requirements" TargetMode="External"/><Relationship Id="rId2" Type="http://schemas.openxmlformats.org/officeDocument/2006/relationships/hyperlink" Target="https://w3-connections.ibm.com/communities/service/html/communitystart?communityUuid=01328406-a6c9-4e77-a0c1-552def94dd74" TargetMode="External"/><Relationship Id="rId1" Type="http://schemas.openxmlformats.org/officeDocument/2006/relationships/slideLayout" Target="../slideLayouts/slideLayout6.xml"/><Relationship Id="rId6" Type="http://schemas.openxmlformats.org/officeDocument/2006/relationships/hyperlink" Target="https://w3-connections.ibm.com/wikis/home?lang=en-us#!/wiki/W792382fe62dd_4a4f_823c_93d42daa2978/page/GTS-CDI%20Roadmap" TargetMode="External"/><Relationship Id="rId5" Type="http://schemas.openxmlformats.org/officeDocument/2006/relationships/hyperlink" Target="https://w3-connections.ibm.com/wikis/home?lang=en-us#!/wiki/W792382fe62dd_4a4f_823c_93d42daa2978/page/Contacts" TargetMode="External"/><Relationship Id="rId4" Type="http://schemas.openxmlformats.org/officeDocument/2006/relationships/hyperlink" Target="https://w3-connections.ibm.com/wikis/home?lang=en-us#!/wiki/W792382fe62dd_4a4f_823c_93d42daa2978/page/Data%20Sources%20required%20for%20enabling%20an%20Account%20to%20CDI" TargetMode="External"/><Relationship Id="rId9" Type="http://schemas.openxmlformats.org/officeDocument/2006/relationships/hyperlink" Target="https://w3-connections.ibm.com/wikis/home?lang=en-us#!/wiki/W792382fe62dd_4a4f_823c_93d42daa2978/page/CDI%20Restricted%20Account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3-connections.ibm.com/wikis/home?lang=en#!/wiki/Cognitive%20Technology%20Solutions%20Platform/page/IBM%20Services%20Platform%20with%20Watson" TargetMode="External"/><Relationship Id="rId2" Type="http://schemas.openxmlformats.org/officeDocument/2006/relationships/hyperlink" Target="https://w3-connections.ibm.com/communities/service/html/communitystart?communityUuid=29e9d76a-2c64-4c7d-ab10-17425c2dd6d6" TargetMode="External"/><Relationship Id="rId1" Type="http://schemas.openxmlformats.org/officeDocument/2006/relationships/slideLayout" Target="../slideLayouts/slideLayout6.xml"/><Relationship Id="rId5" Type="http://schemas.openxmlformats.org/officeDocument/2006/relationships/hyperlink" Target="https://105.w3cloud.ibm.com/services/ctsp/common" TargetMode="External"/><Relationship Id="rId4" Type="http://schemas.openxmlformats.org/officeDocument/2006/relationships/hyperlink" Target="https://ispw.w3cloud.ibm.com/services/ctsp/"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w3-connections.ibm.com/wikis/home?lang=en-us#!/wiki/W792382fe62dd_4a4f_823c_93d42daa2978/page/Account%20Onboarding%20Procedure"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hyperlink" Target="https://w3.ibm.com/bluepages/profile.html?uid=044242613" TargetMode="External"/><Relationship Id="rId7" Type="http://schemas.openxmlformats.org/officeDocument/2006/relationships/image" Target="../media/image37.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6.tiff"/><Relationship Id="rId5" Type="http://schemas.openxmlformats.org/officeDocument/2006/relationships/hyperlink" Target="https://w3.ibm.com/bluepages/profile.html?uid=366518897" TargetMode="External"/><Relationship Id="rId4" Type="http://schemas.openxmlformats.org/officeDocument/2006/relationships/hyperlink" Target="https://w3.ibm.com/bluepages/profile.html?uid=725721897" TargetMode="Externa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9.jpeg"/><Relationship Id="rId4" Type="http://schemas.openxmlformats.org/officeDocument/2006/relationships/hyperlink" Target="http://www.ibm.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3-connections.ibm.com/wikis/home?lang=en#!/wiki/Service%20Delivery%20Insights/page/Welcome%20to%20Cognitive%20Delivery%20Insights" TargetMode="External"/><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361" y="3089636"/>
            <a:ext cx="11589940" cy="1068736"/>
          </a:xfrm>
          <a:solidFill>
            <a:srgbClr val="00B0F0">
              <a:alpha val="60000"/>
            </a:srgbClr>
          </a:solidFill>
        </p:spPr>
        <p:txBody>
          <a:bodyPr anchor="t"/>
          <a:lstStyle/>
          <a:p>
            <a:r>
              <a:rPr lang="en-AU" sz="2400" dirty="0"/>
              <a:t>IBM Services Platform with Watson Training</a:t>
            </a:r>
            <a:br>
              <a:rPr lang="en-AU" dirty="0"/>
            </a:br>
            <a:r>
              <a:rPr lang="en-AU" dirty="0"/>
              <a:t>Cognitive Delivery Insights (CDI)</a:t>
            </a:r>
          </a:p>
        </p:txBody>
      </p:sp>
      <p:sp>
        <p:nvSpPr>
          <p:cNvPr id="3" name="Subtitle 2"/>
          <p:cNvSpPr>
            <a:spLocks noGrp="1"/>
          </p:cNvSpPr>
          <p:nvPr>
            <p:ph type="subTitle" idx="1"/>
          </p:nvPr>
        </p:nvSpPr>
        <p:spPr>
          <a:xfrm>
            <a:off x="435504" y="4971610"/>
            <a:ext cx="9692944" cy="977669"/>
          </a:xfrm>
        </p:spPr>
        <p:txBody>
          <a:bodyPr/>
          <a:lstStyle/>
          <a:p>
            <a:r>
              <a:rPr lang="en-AU" dirty="0">
                <a:solidFill>
                  <a:schemeClr val="tx1"/>
                </a:solidFill>
              </a:rPr>
              <a:t>Dominique Rossi-</a:t>
            </a:r>
            <a:r>
              <a:rPr lang="en-AU" dirty="0" err="1">
                <a:solidFill>
                  <a:schemeClr val="tx1"/>
                </a:solidFill>
              </a:rPr>
              <a:t>Chevrel</a:t>
            </a:r>
            <a:r>
              <a:rPr lang="en-AU" dirty="0">
                <a:solidFill>
                  <a:schemeClr val="tx1"/>
                </a:solidFill>
              </a:rPr>
              <a:t>  - Executive IT Architect </a:t>
            </a:r>
          </a:p>
          <a:p>
            <a:r>
              <a:rPr lang="en-AU" dirty="0">
                <a:solidFill>
                  <a:schemeClr val="tx1"/>
                </a:solidFill>
              </a:rPr>
              <a:t>GTS Technology Innovation and Automation team</a:t>
            </a:r>
          </a:p>
          <a:p>
            <a:endParaRPr lang="en-AU" dirty="0">
              <a:solidFill>
                <a:schemeClr val="tx1"/>
              </a:solidFill>
            </a:endParaRPr>
          </a:p>
          <a:p>
            <a:r>
              <a:rPr lang="en-AU" dirty="0">
                <a:solidFill>
                  <a:schemeClr val="tx1"/>
                </a:solidFill>
              </a:rPr>
              <a:t>This material was compiled from different GTS sources, thanks to CDI architecture, development and deployment team and </a:t>
            </a:r>
            <a:r>
              <a:rPr lang="en-AU">
                <a:solidFill>
                  <a:schemeClr val="tx1"/>
                </a:solidFill>
              </a:rPr>
              <a:t>SIH East team</a:t>
            </a:r>
            <a:endParaRPr lang="en-AU" dirty="0"/>
          </a:p>
        </p:txBody>
      </p:sp>
      <p:sp>
        <p:nvSpPr>
          <p:cNvPr id="18" name="Date Placeholder 17"/>
          <p:cNvSpPr>
            <a:spLocks noGrp="1"/>
          </p:cNvSpPr>
          <p:nvPr>
            <p:ph type="dt" sz="half" idx="10"/>
          </p:nvPr>
        </p:nvSpPr>
        <p:spPr/>
        <p:txBody>
          <a:bodyPr/>
          <a:lstStyle/>
          <a:p>
            <a:pPr>
              <a:spcBef>
                <a:spcPct val="0"/>
              </a:spcBef>
              <a:buFontTx/>
              <a:buNone/>
            </a:pPr>
            <a:fld id="{4C1096DF-0F29-4CFF-9098-4338B46261DF}" type="datetime4">
              <a:rPr lang="en-AU" smtClean="0"/>
              <a:t>26 January 2018</a:t>
            </a:fld>
            <a:endParaRPr lang="en-AU"/>
          </a:p>
        </p:txBody>
      </p:sp>
      <p:sp>
        <p:nvSpPr>
          <p:cNvPr id="19" name="Footer Placeholder 18"/>
          <p:cNvSpPr>
            <a:spLocks noGrp="1"/>
          </p:cNvSpPr>
          <p:nvPr>
            <p:ph type="ftr" sz="quarter" idx="11"/>
          </p:nvPr>
        </p:nvSpPr>
        <p:spPr/>
        <p:txBody>
          <a:bodyPr/>
          <a:lstStyle/>
          <a:p>
            <a:r>
              <a:rPr lang="en-US"/>
              <a:t>IBM Services Platform with Watson   |   IBM Confidential </a:t>
            </a:r>
            <a:endParaRPr lang="en-AU" dirty="0"/>
          </a:p>
        </p:txBody>
      </p:sp>
    </p:spTree>
    <p:extLst>
      <p:ext uri="{BB962C8B-B14F-4D97-AF65-F5344CB8AC3E}">
        <p14:creationId xmlns:p14="http://schemas.microsoft.com/office/powerpoint/2010/main" val="874599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t>Selection Strategy Guidance for Cognitive Delivery Insights</a:t>
            </a:r>
            <a:endParaRPr lang="en-AU" dirty="0"/>
          </a:p>
        </p:txBody>
      </p:sp>
      <p:sp>
        <p:nvSpPr>
          <p:cNvPr id="5" name="Content Placeholder 4"/>
          <p:cNvSpPr>
            <a:spLocks noGrp="1"/>
          </p:cNvSpPr>
          <p:nvPr>
            <p:ph idx="1"/>
          </p:nvPr>
        </p:nvSpPr>
        <p:spPr/>
        <p:txBody>
          <a:bodyPr>
            <a:normAutofit fontScale="85000" lnSpcReduction="20000"/>
          </a:bodyPr>
          <a:lstStyle/>
          <a:p>
            <a:r>
              <a:rPr lang="en-SG" dirty="0"/>
              <a:t>It is now mandatory to include Cognitive Delivery Insights (CDI) in all GTS solutions</a:t>
            </a:r>
          </a:p>
          <a:p>
            <a:r>
              <a:rPr lang="en-AU" dirty="0"/>
              <a:t>The only likely exception will be where data sovereignty or data security and privacy constraints preclude the use of off-shore or multi-tenant services</a:t>
            </a:r>
            <a:endParaRPr lang="en-US" dirty="0"/>
          </a:p>
          <a:p>
            <a:pPr lvl="1"/>
            <a:r>
              <a:rPr lang="en-US" dirty="0"/>
              <a:t>CDI delivery model varies from a geography to another</a:t>
            </a:r>
          </a:p>
          <a:p>
            <a:pPr lvl="4"/>
            <a:r>
              <a:rPr lang="en-US" dirty="0"/>
              <a:t>For Europe, the ability to have a delivery model with only European Economic Area (EEA) people is being set in place</a:t>
            </a:r>
          </a:p>
          <a:p>
            <a:pPr lvl="4"/>
            <a:r>
              <a:rPr lang="en-US" dirty="0"/>
              <a:t>For NA, the ability to have a delivery model with only USA people is being set in place</a:t>
            </a:r>
          </a:p>
          <a:p>
            <a:pPr lvl="4"/>
            <a:r>
              <a:rPr lang="en-US" dirty="0"/>
              <a:t>For AP in many cases the CDI delivery model will be out of country / off-shore </a:t>
            </a:r>
          </a:p>
          <a:p>
            <a:pPr lvl="4"/>
            <a:r>
              <a:rPr lang="en-US" dirty="0"/>
              <a:t>For Japan, CDI instance and data lake are currently maintained from off-shore country</a:t>
            </a:r>
          </a:p>
          <a:p>
            <a:pPr lvl="1"/>
            <a:r>
              <a:rPr lang="en-US" dirty="0"/>
              <a:t>CDI is a shared service and is only hosted in selected IBM data centers :  </a:t>
            </a:r>
          </a:p>
          <a:p>
            <a:pPr lvl="2"/>
            <a:r>
              <a:rPr lang="en-GB" dirty="0"/>
              <a:t>As long as key restrictions such as  - data is not stored or processed outside of the IOT and may not be viewed by personnel who are not from the IOT or on an ‘approved list’ of countries  - the account could be boarded on CDI as a Restricted account in Europe and NA with the associated delivery model. Only </a:t>
            </a:r>
            <a:r>
              <a:rPr lang="en-US" dirty="0"/>
              <a:t>Users explicitly authorized to that account may see the data for that account. Users with above Account authorization may not see the account unless they are also explicitly authorized to that account </a:t>
            </a:r>
            <a:r>
              <a:rPr lang="en-US" dirty="0" err="1"/>
              <a:t>i</a:t>
            </a:r>
            <a:r>
              <a:rPr lang="en-US" dirty="0"/>
              <a:t>-e by the DPE.</a:t>
            </a:r>
          </a:p>
          <a:p>
            <a:pPr lvl="2"/>
            <a:r>
              <a:rPr lang="en-US" dirty="0"/>
              <a:t>f</a:t>
            </a:r>
            <a:r>
              <a:rPr lang="en-GB" dirty="0"/>
              <a:t>or clients who are not willing, under any circumstance (because of </a:t>
            </a:r>
            <a:r>
              <a:rPr lang="en-US" dirty="0"/>
              <a:t>regulatory constraints or data privacy laws  or any additional security policies and regulation of some industries) </a:t>
            </a:r>
            <a:r>
              <a:rPr lang="en-GB" dirty="0"/>
              <a:t>to board shared CDI instances :  a stand alone CDI – also called ‘CDI in a can’ - could be seen as a potential future solution. This requirement is not planned in the current </a:t>
            </a:r>
            <a:r>
              <a:rPr lang="en-GB" dirty="0">
                <a:hlinkClick r:id="rId2"/>
              </a:rPr>
              <a:t>2018 roadmap</a:t>
            </a:r>
            <a:endParaRPr lang="en-US" dirty="0"/>
          </a:p>
          <a:p>
            <a:pPr lvl="1"/>
            <a:r>
              <a:rPr lang="en-US" dirty="0"/>
              <a:t>CDI holds and stores operational data about the client’s IT environment : </a:t>
            </a:r>
          </a:p>
          <a:p>
            <a:pPr lvl="2"/>
            <a:r>
              <a:rPr lang="en-US" dirty="0"/>
              <a:t>generally, the data within CDI does not include the client’s customer data or business data. CDI does not explicitly collect or manage either Sensitive Personal Information (‘SPI’) or Personal Information (‘PI’). </a:t>
            </a:r>
          </a:p>
          <a:p>
            <a:pPr lvl="2"/>
            <a:r>
              <a:rPr lang="en-US" dirty="0"/>
              <a:t>CDI stores IP addresses and Fully Qualified Host Names (FQHN) that are not considered to be PI data as these are not traceable back to an individual but are considered to be ‘sensitive’ data. </a:t>
            </a:r>
          </a:p>
          <a:p>
            <a:pPr lvl="1"/>
            <a:r>
              <a:rPr lang="en-US" dirty="0"/>
              <a:t>A security White paper for both Data Lake and CDI is planned in 1Q2018 (Requirement 340877 in </a:t>
            </a:r>
            <a:r>
              <a:rPr lang="en-US" dirty="0">
                <a:hlinkClick r:id="rId3"/>
              </a:rPr>
              <a:t>RTC)</a:t>
            </a:r>
            <a:endParaRPr lang="en-US" dirty="0"/>
          </a:p>
          <a:p>
            <a:pPr lvl="1"/>
            <a:endParaRPr lang="en-US" dirty="0"/>
          </a:p>
          <a:p>
            <a:pPr lvl="1"/>
            <a:endParaRPr lang="en-US" dirty="0"/>
          </a:p>
        </p:txBody>
      </p:sp>
      <p:sp>
        <p:nvSpPr>
          <p:cNvPr id="12" name="Date Placeholder 11">
            <a:extLst>
              <a:ext uri="{FF2B5EF4-FFF2-40B4-BE49-F238E27FC236}">
                <a16:creationId xmlns:a16="http://schemas.microsoft.com/office/drawing/2014/main" id="{1929E4AB-416C-485E-B270-A8C8CB4D43D7}"/>
              </a:ext>
            </a:extLst>
          </p:cNvPr>
          <p:cNvSpPr>
            <a:spLocks noGrp="1"/>
          </p:cNvSpPr>
          <p:nvPr>
            <p:ph type="dt" sz="half" idx="12"/>
          </p:nvPr>
        </p:nvSpPr>
        <p:spPr/>
        <p:txBody>
          <a:bodyPr/>
          <a:lstStyle/>
          <a:p>
            <a:pPr>
              <a:spcBef>
                <a:spcPct val="0"/>
              </a:spcBef>
              <a:buFontTx/>
              <a:buNone/>
            </a:pPr>
            <a:fld id="{67BA1C29-30A4-4932-A4CC-F97DAC5472DA}" type="datetime4">
              <a:rPr lang="en-AU" smtClean="0"/>
              <a:t>26 January 2018</a:t>
            </a:fld>
            <a:endParaRPr lang="en-AU"/>
          </a:p>
        </p:txBody>
      </p:sp>
      <p:sp>
        <p:nvSpPr>
          <p:cNvPr id="13" name="Footer Placeholder 12">
            <a:extLst>
              <a:ext uri="{FF2B5EF4-FFF2-40B4-BE49-F238E27FC236}">
                <a16:creationId xmlns:a16="http://schemas.microsoft.com/office/drawing/2014/main" id="{B7FFE8F7-DF25-4A6F-BF0F-7CDAA5B59800}"/>
              </a:ext>
            </a:extLst>
          </p:cNvPr>
          <p:cNvSpPr>
            <a:spLocks noGrp="1"/>
          </p:cNvSpPr>
          <p:nvPr>
            <p:ph type="ftr" sz="quarter" idx="10"/>
          </p:nvPr>
        </p:nvSpPr>
        <p:spPr/>
        <p:txBody>
          <a:bodyPr/>
          <a:lstStyle/>
          <a:p>
            <a:r>
              <a:rPr lang="en-US"/>
              <a:t>IBM Services Platform with Watson   |   IBM Confidential </a:t>
            </a:r>
            <a:endParaRPr lang="en-AU"/>
          </a:p>
        </p:txBody>
      </p:sp>
      <p:sp>
        <p:nvSpPr>
          <p:cNvPr id="14" name="Slide Number Placeholder 13">
            <a:extLst>
              <a:ext uri="{FF2B5EF4-FFF2-40B4-BE49-F238E27FC236}">
                <a16:creationId xmlns:a16="http://schemas.microsoft.com/office/drawing/2014/main" id="{499A2B59-19DC-4D86-A735-752B7BC67D5D}"/>
              </a:ext>
            </a:extLst>
          </p:cNvPr>
          <p:cNvSpPr>
            <a:spLocks noGrp="1"/>
          </p:cNvSpPr>
          <p:nvPr>
            <p:ph type="sldNum" sz="quarter" idx="11"/>
          </p:nvPr>
        </p:nvSpPr>
        <p:spPr/>
        <p:txBody>
          <a:bodyPr/>
          <a:lstStyle/>
          <a:p>
            <a:fld id="{0C426F34-4EC7-4C3E-BCC5-CCD747DD43EB}" type="slidenum">
              <a:rPr lang="en-AU" smtClean="0"/>
              <a:pPr/>
              <a:t>10</a:t>
            </a:fld>
            <a:endParaRPr lang="en-AU"/>
          </a:p>
        </p:txBody>
      </p:sp>
    </p:spTree>
    <p:extLst>
      <p:ext uri="{BB962C8B-B14F-4D97-AF65-F5344CB8AC3E}">
        <p14:creationId xmlns:p14="http://schemas.microsoft.com/office/powerpoint/2010/main" val="3948121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Typical Scenarios to Consider</a:t>
            </a:r>
            <a:endParaRPr lang="en-AU" dirty="0"/>
          </a:p>
        </p:txBody>
      </p:sp>
      <p:sp>
        <p:nvSpPr>
          <p:cNvPr id="5" name="Content Placeholder 4"/>
          <p:cNvSpPr>
            <a:spLocks noGrp="1"/>
          </p:cNvSpPr>
          <p:nvPr>
            <p:ph idx="4294967295"/>
          </p:nvPr>
        </p:nvSpPr>
        <p:spPr>
          <a:xfrm>
            <a:off x="449263" y="1084263"/>
            <a:ext cx="11742737" cy="2946400"/>
          </a:xfrm>
        </p:spPr>
        <p:txBody>
          <a:bodyPr/>
          <a:lstStyle/>
          <a:p>
            <a:r>
              <a:rPr lang="en-AU" sz="1400" dirty="0">
                <a:latin typeface="Arial" panose="020B0604020202020204" pitchFamily="34" charset="0"/>
                <a:cs typeface="Arial" panose="020B0604020202020204" pitchFamily="34" charset="0"/>
              </a:rPr>
              <a:t>Once questions about data sovereignty, security and privacy are answered, the main variation between accounts will be in the </a:t>
            </a:r>
            <a:r>
              <a:rPr lang="en-AU" sz="1400" dirty="0">
                <a:solidFill>
                  <a:schemeClr val="accent1"/>
                </a:solidFill>
                <a:latin typeface="Arial" panose="020B0604020202020204" pitchFamily="34" charset="0"/>
                <a:cs typeface="Arial" panose="020B0604020202020204" pitchFamily="34" charset="0"/>
              </a:rPr>
              <a:t>selection of data sources</a:t>
            </a:r>
            <a:r>
              <a:rPr lang="en-AU" sz="1400" dirty="0">
                <a:latin typeface="Arial" panose="020B0604020202020204" pitchFamily="34" charset="0"/>
                <a:cs typeface="Arial" panose="020B0604020202020204" pitchFamily="34" charset="0"/>
              </a:rPr>
              <a:t> to be connected into Cognitive Delivery Insights</a:t>
            </a:r>
          </a:p>
          <a:p>
            <a:pPr lvl="1"/>
            <a:r>
              <a:rPr lang="en-AU" sz="1400" dirty="0">
                <a:latin typeface="Arial" panose="020B0604020202020204" pitchFamily="34" charset="0"/>
                <a:cs typeface="Arial" panose="020B0604020202020204" pitchFamily="34" charset="0"/>
              </a:rPr>
              <a:t>IBM standard tools versus client specific tools</a:t>
            </a:r>
          </a:p>
          <a:p>
            <a:pPr lvl="1"/>
            <a:r>
              <a:rPr lang="en-AU" sz="1400" dirty="0">
                <a:latin typeface="Arial" panose="020B0604020202020204" pitchFamily="34" charset="0"/>
                <a:cs typeface="Arial" panose="020B0604020202020204" pitchFamily="34" charset="0"/>
              </a:rPr>
              <a:t>Shared versus dedicated instances of IBM tools</a:t>
            </a:r>
          </a:p>
          <a:p>
            <a:r>
              <a:rPr lang="en-AU" sz="1400" dirty="0">
                <a:latin typeface="Arial" panose="020B0604020202020204" pitchFamily="34" charset="0"/>
                <a:cs typeface="Arial" panose="020B0604020202020204" pitchFamily="34" charset="0"/>
              </a:rPr>
              <a:t>For Cognitive Delivery Insights to be effective you must integrate at least three primary data sources</a:t>
            </a:r>
          </a:p>
          <a:p>
            <a:pPr marL="800100" lvl="1" indent="-342900">
              <a:buFont typeface="+mj-lt"/>
              <a:buAutoNum type="arabicPeriod"/>
            </a:pPr>
            <a:r>
              <a:rPr lang="en-AU" sz="1400" dirty="0">
                <a:latin typeface="Arial" panose="020B0604020202020204" pitchFamily="34" charset="0"/>
                <a:cs typeface="Arial" panose="020B0604020202020204" pitchFamily="34" charset="0"/>
              </a:rPr>
              <a:t>Asset data</a:t>
            </a:r>
          </a:p>
          <a:p>
            <a:pPr marL="800100" lvl="1" indent="-342900">
              <a:buFont typeface="+mj-lt"/>
              <a:buAutoNum type="arabicPeriod"/>
            </a:pPr>
            <a:r>
              <a:rPr lang="en-AU" sz="1400" dirty="0">
                <a:latin typeface="Arial" panose="020B0604020202020204" pitchFamily="34" charset="0"/>
                <a:cs typeface="Arial" panose="020B0604020202020204" pitchFamily="34" charset="0"/>
              </a:rPr>
              <a:t>Ticket data</a:t>
            </a:r>
          </a:p>
          <a:p>
            <a:pPr marL="800100" lvl="1" indent="-342900">
              <a:buFont typeface="+mj-lt"/>
              <a:buAutoNum type="arabicPeriod"/>
            </a:pPr>
            <a:r>
              <a:rPr lang="en-AU" sz="1400" dirty="0">
                <a:latin typeface="Arial" panose="020B0604020202020204" pitchFamily="34" charset="0"/>
                <a:cs typeface="Arial" panose="020B0604020202020204" pitchFamily="34" charset="0"/>
              </a:rPr>
              <a:t>Event data</a:t>
            </a:r>
          </a:p>
          <a:p>
            <a:r>
              <a:rPr lang="en-AU" sz="1400" dirty="0">
                <a:latin typeface="Arial" panose="020B0604020202020204" pitchFamily="34" charset="0"/>
                <a:cs typeface="Arial" panose="020B0604020202020204" pitchFamily="34" charset="0"/>
              </a:rPr>
              <a:t>Additionally, it is highly recommended that automation performance data also be fed into CDI</a:t>
            </a:r>
          </a:p>
          <a:p>
            <a:pPr marL="800100" lvl="1" indent="-342900">
              <a:buFont typeface="+mj-lt"/>
              <a:buAutoNum type="arabicPeriod" startAt="4"/>
            </a:pPr>
            <a:r>
              <a:rPr lang="en-AU" sz="1400" dirty="0">
                <a:latin typeface="Arial" panose="020B0604020202020204" pitchFamily="34" charset="0"/>
                <a:cs typeface="Arial" panose="020B0604020202020204" pitchFamily="34" charset="0"/>
              </a:rPr>
              <a:t>Dynamic Automation</a:t>
            </a:r>
            <a:endParaRPr lang="en-AU" dirty="0"/>
          </a:p>
        </p:txBody>
      </p:sp>
      <p:pic>
        <p:nvPicPr>
          <p:cNvPr id="3" name="Picture 2">
            <a:extLst>
              <a:ext uri="{FF2B5EF4-FFF2-40B4-BE49-F238E27FC236}">
                <a16:creationId xmlns:a16="http://schemas.microsoft.com/office/drawing/2014/main" id="{0D311F8C-3233-46BA-93D2-3602C3202364}"/>
              </a:ext>
            </a:extLst>
          </p:cNvPr>
          <p:cNvPicPr>
            <a:picLocks noChangeAspect="1"/>
          </p:cNvPicPr>
          <p:nvPr/>
        </p:nvPicPr>
        <p:blipFill>
          <a:blip r:embed="rId2"/>
          <a:stretch>
            <a:fillRect/>
          </a:stretch>
        </p:blipFill>
        <p:spPr>
          <a:xfrm>
            <a:off x="7433327" y="4207634"/>
            <a:ext cx="4572567" cy="1926496"/>
          </a:xfrm>
          <a:prstGeom prst="rect">
            <a:avLst/>
          </a:prstGeom>
        </p:spPr>
      </p:pic>
      <p:sp>
        <p:nvSpPr>
          <p:cNvPr id="6" name="Content Placeholder 4">
            <a:extLst>
              <a:ext uri="{FF2B5EF4-FFF2-40B4-BE49-F238E27FC236}">
                <a16:creationId xmlns:a16="http://schemas.microsoft.com/office/drawing/2014/main" id="{E4E5425E-4DEE-4A0E-B676-854CB05FC016}"/>
              </a:ext>
            </a:extLst>
          </p:cNvPr>
          <p:cNvSpPr txBox="1">
            <a:spLocks/>
          </p:cNvSpPr>
          <p:nvPr/>
        </p:nvSpPr>
        <p:spPr bwMode="auto">
          <a:xfrm>
            <a:off x="366185" y="4338593"/>
            <a:ext cx="6840551" cy="175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400" b="0" dirty="0">
                <a:latin typeface="Arial" panose="020B0604020202020204" pitchFamily="34" charset="0"/>
                <a:cs typeface="Arial" panose="020B0604020202020204" pitchFamily="34" charset="0"/>
              </a:rPr>
              <a:t>Client-specific tools and data sources can potentially be accommodated by CDI – however they may require new or modified integration mechanisms or ETLs to be developed.  </a:t>
            </a:r>
          </a:p>
          <a:p>
            <a:pPr>
              <a:spcBef>
                <a:spcPts val="600"/>
              </a:spcBef>
            </a:pPr>
            <a:r>
              <a:rPr lang="en-US" sz="1400" b="0" dirty="0">
                <a:latin typeface="Arial" panose="020B0604020202020204" pitchFamily="34" charset="0"/>
                <a:cs typeface="Arial" panose="020B0604020202020204" pitchFamily="34" charset="0"/>
              </a:rPr>
              <a:t>Check with the CDI focal point of your geography before committing to integrate data from an unusual data source or non-standard tool</a:t>
            </a:r>
            <a:r>
              <a:rPr lang="en-US" sz="2000" b="0" dirty="0"/>
              <a:t>.</a:t>
            </a:r>
          </a:p>
          <a:p>
            <a:pPr>
              <a:spcBef>
                <a:spcPts val="600"/>
              </a:spcBef>
            </a:pPr>
            <a:r>
              <a:rPr lang="en-US" sz="1400" b="0" dirty="0">
                <a:latin typeface="Arial" panose="020B0604020202020204" pitchFamily="34" charset="0"/>
                <a:cs typeface="Arial" panose="020B0604020202020204" pitchFamily="34" charset="0"/>
              </a:rPr>
              <a:t>Ask your CDI focal point to open a requirement </a:t>
            </a:r>
            <a:r>
              <a:rPr lang="en-US" sz="1400" b="0" dirty="0">
                <a:latin typeface="Arial" panose="020B0604020202020204" pitchFamily="34" charset="0"/>
                <a:cs typeface="Arial" panose="020B0604020202020204" pitchFamily="34" charset="0"/>
                <a:hlinkClick r:id="rId3"/>
              </a:rPr>
              <a:t>here</a:t>
            </a:r>
            <a:r>
              <a:rPr lang="en-US" sz="1400" b="0" dirty="0">
                <a:latin typeface="Arial" panose="020B0604020202020204" pitchFamily="34" charset="0"/>
                <a:cs typeface="Arial" panose="020B0604020202020204" pitchFamily="34" charset="0"/>
              </a:rPr>
              <a:t>  and provide him/her the right information and prioritization to raise this requirement. Your focal point is your representative in the global CDI board.   </a:t>
            </a:r>
            <a:endParaRPr lang="en-AU" sz="1800" b="0" dirty="0"/>
          </a:p>
        </p:txBody>
      </p:sp>
      <p:sp>
        <p:nvSpPr>
          <p:cNvPr id="7" name="TextBox 6">
            <a:extLst>
              <a:ext uri="{FF2B5EF4-FFF2-40B4-BE49-F238E27FC236}">
                <a16:creationId xmlns:a16="http://schemas.microsoft.com/office/drawing/2014/main" id="{AAF2A944-77E7-4701-8192-343589A7364F}"/>
              </a:ext>
            </a:extLst>
          </p:cNvPr>
          <p:cNvSpPr txBox="1"/>
          <p:nvPr/>
        </p:nvSpPr>
        <p:spPr>
          <a:xfrm>
            <a:off x="8472018" y="3876811"/>
            <a:ext cx="2932213" cy="307777"/>
          </a:xfrm>
          <a:prstGeom prst="rect">
            <a:avLst/>
          </a:prstGeom>
          <a:noFill/>
        </p:spPr>
        <p:txBody>
          <a:bodyPr wrap="none" rtlCol="0">
            <a:spAutoFit/>
          </a:bodyPr>
          <a:lstStyle/>
          <a:p>
            <a:pPr>
              <a:buNone/>
            </a:pPr>
            <a:r>
              <a:rPr lang="en-US" b="0" dirty="0"/>
              <a:t>CDI focal point of your geography</a:t>
            </a:r>
            <a:endParaRPr lang="en-US" dirty="0"/>
          </a:p>
        </p:txBody>
      </p:sp>
      <p:sp>
        <p:nvSpPr>
          <p:cNvPr id="14" name="Date Placeholder 13">
            <a:extLst>
              <a:ext uri="{FF2B5EF4-FFF2-40B4-BE49-F238E27FC236}">
                <a16:creationId xmlns:a16="http://schemas.microsoft.com/office/drawing/2014/main" id="{0026321A-7237-4BBD-93AC-B1896A2B512E}"/>
              </a:ext>
            </a:extLst>
          </p:cNvPr>
          <p:cNvSpPr>
            <a:spLocks noGrp="1"/>
          </p:cNvSpPr>
          <p:nvPr>
            <p:ph type="dt" sz="half" idx="12"/>
          </p:nvPr>
        </p:nvSpPr>
        <p:spPr/>
        <p:txBody>
          <a:bodyPr/>
          <a:lstStyle/>
          <a:p>
            <a:pPr>
              <a:spcBef>
                <a:spcPct val="0"/>
              </a:spcBef>
              <a:buFontTx/>
              <a:buNone/>
            </a:pPr>
            <a:fld id="{1EF2603C-063E-4D34-9395-368EAC723BDA}" type="datetime4">
              <a:rPr lang="en-AU" smtClean="0"/>
              <a:t>26 January 2018</a:t>
            </a:fld>
            <a:endParaRPr lang="en-AU"/>
          </a:p>
        </p:txBody>
      </p:sp>
      <p:sp>
        <p:nvSpPr>
          <p:cNvPr id="15" name="Footer Placeholder 14">
            <a:extLst>
              <a:ext uri="{FF2B5EF4-FFF2-40B4-BE49-F238E27FC236}">
                <a16:creationId xmlns:a16="http://schemas.microsoft.com/office/drawing/2014/main" id="{AD1434F1-9382-45C0-85C8-CC7B060BA961}"/>
              </a:ext>
            </a:extLst>
          </p:cNvPr>
          <p:cNvSpPr>
            <a:spLocks noGrp="1"/>
          </p:cNvSpPr>
          <p:nvPr>
            <p:ph type="ftr" sz="quarter" idx="10"/>
          </p:nvPr>
        </p:nvSpPr>
        <p:spPr/>
        <p:txBody>
          <a:bodyPr/>
          <a:lstStyle/>
          <a:p>
            <a:r>
              <a:rPr lang="en-US"/>
              <a:t>IBM Services Platform with Watson   |   IBM Confidential </a:t>
            </a:r>
            <a:endParaRPr lang="en-AU"/>
          </a:p>
        </p:txBody>
      </p:sp>
      <p:sp>
        <p:nvSpPr>
          <p:cNvPr id="16" name="Slide Number Placeholder 15">
            <a:extLst>
              <a:ext uri="{FF2B5EF4-FFF2-40B4-BE49-F238E27FC236}">
                <a16:creationId xmlns:a16="http://schemas.microsoft.com/office/drawing/2014/main" id="{D0541873-6E27-46B2-8D4F-131DD4B8C64D}"/>
              </a:ext>
            </a:extLst>
          </p:cNvPr>
          <p:cNvSpPr>
            <a:spLocks noGrp="1"/>
          </p:cNvSpPr>
          <p:nvPr>
            <p:ph type="sldNum" sz="quarter" idx="11"/>
          </p:nvPr>
        </p:nvSpPr>
        <p:spPr/>
        <p:txBody>
          <a:bodyPr/>
          <a:lstStyle/>
          <a:p>
            <a:fld id="{F0FFBA74-A297-476A-9576-5FA25982D35F}" type="slidenum">
              <a:rPr lang="en-AU" smtClean="0"/>
              <a:pPr/>
              <a:t>11</a:t>
            </a:fld>
            <a:endParaRPr lang="en-AU"/>
          </a:p>
        </p:txBody>
      </p:sp>
    </p:spTree>
    <p:extLst>
      <p:ext uri="{BB962C8B-B14F-4D97-AF65-F5344CB8AC3E}">
        <p14:creationId xmlns:p14="http://schemas.microsoft.com/office/powerpoint/2010/main" val="270060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Cognitive Delivery Insights – Key Data Sources</a:t>
            </a:r>
            <a:endParaRPr lang="en-AU" dirty="0"/>
          </a:p>
        </p:txBody>
      </p:sp>
      <p:sp>
        <p:nvSpPr>
          <p:cNvPr id="5" name="Can 4"/>
          <p:cNvSpPr/>
          <p:nvPr/>
        </p:nvSpPr>
        <p:spPr>
          <a:xfrm>
            <a:off x="4829598" y="3272905"/>
            <a:ext cx="2530475" cy="1052512"/>
          </a:xfrm>
          <a:prstGeom prst="can">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ea typeface="+mn-ea"/>
                <a:cs typeface="+mn-cs"/>
              </a:rPr>
              <a:t>Cognitive Delivery Insights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Data, Knowledge &amp; Insights Hub</a:t>
            </a:r>
          </a:p>
        </p:txBody>
      </p:sp>
      <p:sp>
        <p:nvSpPr>
          <p:cNvPr id="6" name="Rectangle 5"/>
          <p:cNvSpPr/>
          <p:nvPr/>
        </p:nvSpPr>
        <p:spPr>
          <a:xfrm>
            <a:off x="633670" y="1322214"/>
            <a:ext cx="2852738" cy="595313"/>
          </a:xfrm>
          <a:prstGeom prst="rect">
            <a:avLst/>
          </a:prstGeom>
          <a:solidFill>
            <a:srgbClr val="DBE9F6"/>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3"/>
                </a:solidFill>
                <a:effectLst/>
                <a:uLnTx/>
                <a:uFillTx/>
                <a:ea typeface="+mn-ea"/>
                <a:cs typeface="+mn-cs"/>
              </a:rPr>
              <a:t>Asset Management</a:t>
            </a:r>
          </a:p>
          <a:p>
            <a:pPr marL="171450" marR="0" lvl="0" indent="-171450" defTabSz="91440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US" sz="1000" b="0" i="0" u="none" strike="noStrike" kern="0" cap="none" spc="0" normalizeH="0" baseline="0" noProof="0" dirty="0">
                <a:ln>
                  <a:noFill/>
                </a:ln>
                <a:solidFill>
                  <a:prstClr val="black"/>
                </a:solidFill>
                <a:effectLst/>
                <a:uLnTx/>
                <a:uFillTx/>
                <a:ea typeface="+mn-ea"/>
                <a:cs typeface="+mn-cs"/>
              </a:rPr>
              <a:t>Hardware Asset tracking (ATP)</a:t>
            </a:r>
          </a:p>
          <a:p>
            <a:pPr marL="171450" marR="0" lvl="0" indent="-171450" defTabSz="91440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US" sz="1000" b="0" i="0" u="none" strike="noStrike" kern="0" cap="none" spc="0" normalizeH="0" baseline="0" noProof="0" dirty="0">
                <a:ln>
                  <a:noFill/>
                </a:ln>
                <a:solidFill>
                  <a:prstClr val="black"/>
                </a:solidFill>
                <a:effectLst/>
                <a:uLnTx/>
                <a:uFillTx/>
                <a:ea typeface="+mn-ea"/>
                <a:cs typeface="+mn-cs"/>
              </a:rPr>
              <a:t>Software License Mgmt. scans(BRAVO)</a:t>
            </a:r>
          </a:p>
        </p:txBody>
      </p:sp>
      <p:sp>
        <p:nvSpPr>
          <p:cNvPr id="7" name="Rectangle 6"/>
          <p:cNvSpPr/>
          <p:nvPr/>
        </p:nvSpPr>
        <p:spPr>
          <a:xfrm>
            <a:off x="633670" y="2134761"/>
            <a:ext cx="2852738" cy="811213"/>
          </a:xfrm>
          <a:prstGeom prst="rect">
            <a:avLst/>
          </a:prstGeom>
          <a:solidFill>
            <a:srgbClr val="DBE9F6"/>
          </a:solidFill>
          <a:ln w="12700" cap="flat" cmpd="sng" algn="ctr">
            <a:noFill/>
            <a:prstDash val="solid"/>
            <a:miter lim="800000"/>
          </a:ln>
          <a:effectLst/>
        </p:spPr>
        <p:txBody>
          <a:bodyPr anchor="ctr"/>
          <a:lstStyle/>
          <a:p>
            <a:pPr algn="ctr">
              <a:buNone/>
            </a:pPr>
            <a:r>
              <a:rPr lang="en-US" sz="1400" b="1" kern="0" dirty="0">
                <a:solidFill>
                  <a:schemeClr val="accent3"/>
                </a:solidFill>
              </a:rPr>
              <a:t>Configuration Management</a:t>
            </a:r>
          </a:p>
          <a:p>
            <a:pPr marL="171450" indent="-171450">
              <a:buClr>
                <a:schemeClr val="accent1"/>
              </a:buClr>
              <a:buFont typeface="Wingdings" panose="05000000000000000000" pitchFamily="2" charset="2"/>
              <a:buChar char="§"/>
              <a:defRPr/>
            </a:pPr>
            <a:r>
              <a:rPr lang="en-US" sz="1000" b="0" kern="0" dirty="0">
                <a:solidFill>
                  <a:prstClr val="black"/>
                </a:solidFill>
              </a:rPr>
              <a:t>Logical devices, storage, network, middleware (GACDW, SESDR, </a:t>
            </a:r>
            <a:r>
              <a:rPr lang="en-US" sz="1000" b="0" kern="0" dirty="0" err="1">
                <a:solidFill>
                  <a:prstClr val="black"/>
                </a:solidFill>
              </a:rPr>
              <a:t>SysReg</a:t>
            </a:r>
            <a:r>
              <a:rPr lang="en-US" sz="1000" b="0" kern="0" dirty="0">
                <a:solidFill>
                  <a:prstClr val="black"/>
                </a:solidFill>
              </a:rPr>
              <a:t>. CCMDB </a:t>
            </a:r>
            <a:r>
              <a:rPr lang="en-US" sz="1000" b="0" kern="0" dirty="0" err="1">
                <a:solidFill>
                  <a:prstClr val="black"/>
                </a:solidFill>
              </a:rPr>
              <a:t>etc</a:t>
            </a:r>
            <a:r>
              <a:rPr lang="en-US" sz="1000" b="0" kern="0" dirty="0">
                <a:solidFill>
                  <a:prstClr val="black"/>
                </a:solidFill>
              </a:rPr>
              <a:t>)</a:t>
            </a:r>
          </a:p>
        </p:txBody>
      </p:sp>
      <p:sp>
        <p:nvSpPr>
          <p:cNvPr id="8" name="Rectangle 7"/>
          <p:cNvSpPr/>
          <p:nvPr/>
        </p:nvSpPr>
        <p:spPr>
          <a:xfrm>
            <a:off x="8602099" y="1322214"/>
            <a:ext cx="2852737" cy="663575"/>
          </a:xfrm>
          <a:prstGeom prst="rect">
            <a:avLst/>
          </a:prstGeom>
          <a:solidFill>
            <a:srgbClr val="DBE9F6"/>
          </a:solidFill>
          <a:ln w="12700" cap="flat" cmpd="sng" algn="ctr">
            <a:noFill/>
            <a:prstDash val="solid"/>
            <a:miter lim="800000"/>
          </a:ln>
          <a:effectLst/>
        </p:spPr>
        <p:txBody>
          <a:bodyPr anchor="ctr"/>
          <a:lstStyle/>
          <a:p>
            <a:pPr algn="ctr">
              <a:buNone/>
              <a:defRPr/>
            </a:pPr>
            <a:r>
              <a:rPr lang="en-US" sz="1400" b="1" kern="0" dirty="0">
                <a:solidFill>
                  <a:schemeClr val="accent3"/>
                </a:solidFill>
              </a:rPr>
              <a:t>Event Management</a:t>
            </a:r>
          </a:p>
          <a:p>
            <a:pPr marL="171450" indent="-171450">
              <a:buClr>
                <a:schemeClr val="accent1"/>
              </a:buClr>
              <a:buFont typeface="Wingdings" panose="05000000000000000000" pitchFamily="2" charset="2"/>
              <a:buChar char="§"/>
              <a:defRPr/>
            </a:pPr>
            <a:r>
              <a:rPr lang="en-US" sz="1000" b="0" kern="0" dirty="0">
                <a:solidFill>
                  <a:prstClr val="black"/>
                </a:solidFill>
              </a:rPr>
              <a:t>Netcool Alerts/Events from ITM monitoring enabled on endpoints </a:t>
            </a:r>
          </a:p>
        </p:txBody>
      </p:sp>
      <p:sp>
        <p:nvSpPr>
          <p:cNvPr id="9" name="Rectangle 8"/>
          <p:cNvSpPr/>
          <p:nvPr/>
        </p:nvSpPr>
        <p:spPr>
          <a:xfrm>
            <a:off x="633670" y="3163208"/>
            <a:ext cx="2852738" cy="612775"/>
          </a:xfrm>
          <a:prstGeom prst="rect">
            <a:avLst/>
          </a:prstGeom>
          <a:solidFill>
            <a:srgbClr val="DBE9F6"/>
          </a:solidFill>
          <a:ln w="12700" cap="flat" cmpd="sng" algn="ctr">
            <a:noFill/>
            <a:prstDash val="solid"/>
            <a:miter lim="800000"/>
          </a:ln>
          <a:effectLst/>
        </p:spPr>
        <p:txBody>
          <a:bodyPr anchor="ctr"/>
          <a:lstStyle/>
          <a:p>
            <a:pPr algn="ctr">
              <a:buNone/>
              <a:defRPr/>
            </a:pPr>
            <a:r>
              <a:rPr lang="en-US" sz="1400" b="1" kern="0" dirty="0">
                <a:solidFill>
                  <a:schemeClr val="accent3"/>
                </a:solidFill>
              </a:rPr>
              <a:t>Incident Management</a:t>
            </a:r>
          </a:p>
          <a:p>
            <a: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a:pPr>
            <a:r>
              <a:rPr lang="en-US" sz="1000" b="0" kern="0" dirty="0">
                <a:solidFill>
                  <a:prstClr val="black"/>
                </a:solidFill>
              </a:rPr>
              <a:t>Incident tickets from ISM, </a:t>
            </a:r>
            <a:r>
              <a:rPr lang="en-US" sz="1000" b="0" kern="0" dirty="0" err="1">
                <a:solidFill>
                  <a:prstClr val="black"/>
                </a:solidFill>
              </a:rPr>
              <a:t>ServiceNow</a:t>
            </a:r>
            <a:r>
              <a:rPr lang="en-US" sz="1000" b="0" kern="0" dirty="0">
                <a:solidFill>
                  <a:prstClr val="black"/>
                </a:solidFill>
              </a:rPr>
              <a:t>, Remedy etc.</a:t>
            </a:r>
          </a:p>
        </p:txBody>
      </p:sp>
      <p:sp>
        <p:nvSpPr>
          <p:cNvPr id="10" name="Rectangle 9"/>
          <p:cNvSpPr/>
          <p:nvPr/>
        </p:nvSpPr>
        <p:spPr>
          <a:xfrm>
            <a:off x="633670" y="3993217"/>
            <a:ext cx="2852738" cy="619125"/>
          </a:xfrm>
          <a:prstGeom prst="rect">
            <a:avLst/>
          </a:prstGeom>
          <a:solidFill>
            <a:srgbClr val="DBE9F6"/>
          </a:solidFill>
          <a:ln w="12700" cap="flat" cmpd="sng" algn="ctr">
            <a:noFill/>
            <a:prstDash val="solid"/>
            <a:miter lim="800000"/>
          </a:ln>
          <a:effectLst/>
        </p:spPr>
        <p:txBody>
          <a:bodyPr anchor="ctr"/>
          <a:lstStyle/>
          <a:p>
            <a:pPr marR="0" lvl="0" indent="0" algn="ctr" fontAlgn="auto">
              <a:lnSpc>
                <a:spcPct val="100000"/>
              </a:lnSpc>
              <a:spcBef>
                <a:spcPts val="0"/>
              </a:spcBef>
              <a:spcAft>
                <a:spcPts val="0"/>
              </a:spcAft>
              <a:buClrTx/>
              <a:buSzTx/>
              <a:buFontTx/>
              <a:buNone/>
              <a:tabLst/>
              <a:defRPr/>
            </a:pPr>
            <a:r>
              <a:rPr lang="en-US" sz="1400" b="1" kern="0" dirty="0">
                <a:solidFill>
                  <a:schemeClr val="accent3"/>
                </a:solidFill>
              </a:rPr>
              <a:t>Problem Management</a:t>
            </a:r>
          </a:p>
          <a:p>
            <a:pPr marL="171450" indent="-171450">
              <a:buClr>
                <a:schemeClr val="accent1"/>
              </a:buClr>
              <a:buFont typeface="Wingdings" panose="05000000000000000000" pitchFamily="2" charset="2"/>
              <a:buChar char="§"/>
              <a:defRPr/>
            </a:pPr>
            <a:r>
              <a:rPr lang="en-US" sz="1000" b="0" kern="0" dirty="0">
                <a:solidFill>
                  <a:prstClr val="black"/>
                </a:solidFill>
              </a:rPr>
              <a:t>Problem tickets from ISM, </a:t>
            </a:r>
            <a:r>
              <a:rPr lang="en-US" sz="1000" b="0" kern="0" dirty="0" err="1">
                <a:solidFill>
                  <a:prstClr val="black"/>
                </a:solidFill>
              </a:rPr>
              <a:t>ServiceNow</a:t>
            </a:r>
            <a:r>
              <a:rPr lang="en-US" sz="1000" b="0" kern="0" dirty="0">
                <a:solidFill>
                  <a:prstClr val="black"/>
                </a:solidFill>
              </a:rPr>
              <a:t>, Remedy etc.</a:t>
            </a:r>
          </a:p>
        </p:txBody>
      </p:sp>
      <p:sp>
        <p:nvSpPr>
          <p:cNvPr id="11" name="Rectangle 10"/>
          <p:cNvSpPr/>
          <p:nvPr/>
        </p:nvSpPr>
        <p:spPr>
          <a:xfrm>
            <a:off x="633670" y="4829576"/>
            <a:ext cx="2852738" cy="593725"/>
          </a:xfrm>
          <a:prstGeom prst="rect">
            <a:avLst/>
          </a:prstGeom>
          <a:solidFill>
            <a:srgbClr val="DBE9F6"/>
          </a:solidFill>
          <a:ln w="12700" cap="flat" cmpd="sng" algn="ctr">
            <a:noFill/>
            <a:prstDash val="solid"/>
            <a:miter lim="800000"/>
          </a:ln>
          <a:effectLst/>
        </p:spPr>
        <p:txBody>
          <a:bodyPr anchor="ctr"/>
          <a:lstStyle/>
          <a:p>
            <a:pPr algn="ctr">
              <a:buNone/>
              <a:defRPr/>
            </a:pPr>
            <a:r>
              <a:rPr lang="en-US" sz="1400" b="1" kern="0" dirty="0">
                <a:solidFill>
                  <a:schemeClr val="accent3"/>
                </a:solidFill>
              </a:rPr>
              <a:t>Change Management</a:t>
            </a:r>
          </a:p>
          <a:p>
            <a: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a:pPr>
            <a:r>
              <a:rPr lang="en-US" sz="1000" b="0" kern="0" dirty="0">
                <a:solidFill>
                  <a:prstClr val="black"/>
                </a:solidFill>
              </a:rPr>
              <a:t>Change Requests from ISM, </a:t>
            </a:r>
            <a:r>
              <a:rPr lang="en-US" sz="1000" b="0" kern="0" dirty="0" err="1">
                <a:solidFill>
                  <a:prstClr val="black"/>
                </a:solidFill>
              </a:rPr>
              <a:t>ServiceNow</a:t>
            </a:r>
            <a:r>
              <a:rPr lang="en-US" sz="1000" b="0" kern="0" dirty="0">
                <a:solidFill>
                  <a:prstClr val="black"/>
                </a:solidFill>
              </a:rPr>
              <a:t>, Remedy etc.</a:t>
            </a:r>
          </a:p>
        </p:txBody>
      </p:sp>
      <p:sp>
        <p:nvSpPr>
          <p:cNvPr id="12" name="Rectangle 11"/>
          <p:cNvSpPr/>
          <p:nvPr/>
        </p:nvSpPr>
        <p:spPr>
          <a:xfrm>
            <a:off x="4117603" y="5751661"/>
            <a:ext cx="3954463" cy="701675"/>
          </a:xfrm>
          <a:prstGeom prst="rect">
            <a:avLst/>
          </a:prstGeom>
          <a:solidFill>
            <a:srgbClr val="DBE9F6"/>
          </a:solidFill>
          <a:ln w="12700" cap="flat" cmpd="sng" algn="ctr">
            <a:noFill/>
            <a:prstDash val="solid"/>
            <a:miter lim="800000"/>
          </a:ln>
          <a:effectLst/>
        </p:spPr>
        <p:txBody>
          <a:bodyPr anchor="ctr"/>
          <a:lstStyle/>
          <a:p>
            <a:pPr marR="0" lvl="0" indent="0" algn="ctr" fontAlgn="auto">
              <a:lnSpc>
                <a:spcPct val="100000"/>
              </a:lnSpc>
              <a:spcBef>
                <a:spcPts val="0"/>
              </a:spcBef>
              <a:spcAft>
                <a:spcPts val="0"/>
              </a:spcAft>
              <a:buClrTx/>
              <a:buSzTx/>
              <a:buFontTx/>
              <a:buNone/>
              <a:tabLst/>
              <a:defRPr/>
            </a:pPr>
            <a:r>
              <a:rPr lang="en-US" sz="1400" b="1" kern="0" dirty="0">
                <a:solidFill>
                  <a:schemeClr val="accent3"/>
                </a:solidFill>
              </a:rPr>
              <a:t>Security &amp; Compliance Management</a:t>
            </a:r>
          </a:p>
          <a:p>
            <a: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a:pPr>
            <a:r>
              <a:rPr lang="en-US" sz="1000" b="0" kern="0" dirty="0">
                <a:solidFill>
                  <a:prstClr val="black"/>
                </a:solidFill>
              </a:rPr>
              <a:t>Health check violations, Identity &amp; access mgmt. and patch mgmt. scans etc. ECM, UAT , IEM etc.</a:t>
            </a:r>
          </a:p>
        </p:txBody>
      </p:sp>
      <p:sp>
        <p:nvSpPr>
          <p:cNvPr id="13" name="Rectangle 12"/>
          <p:cNvSpPr/>
          <p:nvPr/>
        </p:nvSpPr>
        <p:spPr>
          <a:xfrm>
            <a:off x="8602099" y="2081421"/>
            <a:ext cx="2852737" cy="812800"/>
          </a:xfrm>
          <a:prstGeom prst="rect">
            <a:avLst/>
          </a:prstGeom>
          <a:solidFill>
            <a:srgbClr val="DBE9F6"/>
          </a:solidFill>
          <a:ln w="12700" cap="flat" cmpd="sng" algn="ctr">
            <a:noFill/>
            <a:prstDash val="solid"/>
            <a:miter lim="800000"/>
          </a:ln>
          <a:effectLst/>
        </p:spPr>
        <p:txBody>
          <a:bodyPr anchor="ctr"/>
          <a:lstStyle/>
          <a:p>
            <a:pPr marR="0" lvl="0" indent="0" algn="ctr" fontAlgn="auto">
              <a:lnSpc>
                <a:spcPct val="100000"/>
              </a:lnSpc>
              <a:spcBef>
                <a:spcPts val="0"/>
              </a:spcBef>
              <a:spcAft>
                <a:spcPts val="0"/>
              </a:spcAft>
              <a:buClrTx/>
              <a:buSzTx/>
              <a:buFontTx/>
              <a:buNone/>
              <a:tabLst/>
              <a:defRPr/>
            </a:pPr>
            <a:r>
              <a:rPr lang="en-US" sz="1400" b="1" kern="0" dirty="0">
                <a:solidFill>
                  <a:schemeClr val="accent3"/>
                </a:solidFill>
              </a:rPr>
              <a:t>Automation Executions</a:t>
            </a:r>
          </a:p>
          <a:p>
            <a: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a:pPr>
            <a:r>
              <a:rPr lang="en-US" sz="1000" b="0" kern="0" dirty="0">
                <a:solidFill>
                  <a:prstClr val="black"/>
                </a:solidFill>
              </a:rPr>
              <a:t>IPCenter, SEA, IEM, CHEF – automata executions to auto resolve tickets</a:t>
            </a:r>
          </a:p>
        </p:txBody>
      </p:sp>
      <p:sp>
        <p:nvSpPr>
          <p:cNvPr id="14" name="Rectangle 13"/>
          <p:cNvSpPr/>
          <p:nvPr/>
        </p:nvSpPr>
        <p:spPr>
          <a:xfrm>
            <a:off x="8602099" y="4657492"/>
            <a:ext cx="2852738" cy="812800"/>
          </a:xfrm>
          <a:prstGeom prst="rect">
            <a:avLst/>
          </a:prstGeom>
          <a:solidFill>
            <a:srgbClr val="DBE9F6"/>
          </a:solidFill>
          <a:ln w="12700" cap="flat" cmpd="sng" algn="ctr">
            <a:noFill/>
            <a:prstDash val="solid"/>
            <a:miter lim="800000"/>
          </a:ln>
          <a:effectLst/>
        </p:spPr>
        <p:txBody>
          <a:bodyPr anchor="ctr"/>
          <a:lstStyle/>
          <a:p>
            <a:pPr marR="0" lvl="0" indent="0" algn="ctr" fontAlgn="auto">
              <a:lnSpc>
                <a:spcPct val="100000"/>
              </a:lnSpc>
              <a:spcBef>
                <a:spcPts val="0"/>
              </a:spcBef>
              <a:spcAft>
                <a:spcPts val="0"/>
              </a:spcAft>
              <a:buClrTx/>
              <a:buSzTx/>
              <a:buFontTx/>
              <a:buNone/>
              <a:tabLst/>
              <a:defRPr/>
            </a:pPr>
            <a:r>
              <a:rPr lang="en-US" sz="1400" b="1" kern="0" dirty="0">
                <a:solidFill>
                  <a:schemeClr val="accent3"/>
                </a:solidFill>
              </a:rPr>
              <a:t>Endpoint Management</a:t>
            </a:r>
          </a:p>
          <a:p>
            <a:pPr marL="171450" indent="-171450">
              <a:buClr>
                <a:schemeClr val="accent1"/>
              </a:buClr>
              <a:buFont typeface="Wingdings" panose="05000000000000000000" pitchFamily="2" charset="2"/>
              <a:buChar char="§"/>
              <a:defRPr/>
            </a:pPr>
            <a:r>
              <a:rPr lang="en-US" sz="1000" b="0" kern="0" dirty="0">
                <a:solidFill>
                  <a:prstClr val="black"/>
                </a:solidFill>
              </a:rPr>
              <a:t>End point scans on configurations, automata executions etc. IEM / </a:t>
            </a:r>
            <a:r>
              <a:rPr lang="en-US" sz="1000" b="0" kern="0" dirty="0" err="1">
                <a:solidFill>
                  <a:prstClr val="black"/>
                </a:solidFill>
              </a:rPr>
              <a:t>BigFix</a:t>
            </a:r>
            <a:r>
              <a:rPr lang="en-US" sz="1000" b="0" kern="0" dirty="0">
                <a:solidFill>
                  <a:prstClr val="black"/>
                </a:solidFill>
              </a:rPr>
              <a:t>, SEA, </a:t>
            </a:r>
            <a:r>
              <a:rPr lang="en-US" sz="1000" b="0" kern="0" dirty="0" err="1">
                <a:solidFill>
                  <a:prstClr val="black"/>
                </a:solidFill>
              </a:rPr>
              <a:t>BlueWisdom</a:t>
            </a:r>
            <a:r>
              <a:rPr lang="en-US" sz="1000" b="0" kern="0" dirty="0">
                <a:solidFill>
                  <a:prstClr val="black"/>
                </a:solidFill>
              </a:rPr>
              <a:t> etc.</a:t>
            </a:r>
          </a:p>
        </p:txBody>
      </p:sp>
      <p:sp>
        <p:nvSpPr>
          <p:cNvPr id="15" name="Rectangle 14"/>
          <p:cNvSpPr/>
          <p:nvPr/>
        </p:nvSpPr>
        <p:spPr>
          <a:xfrm>
            <a:off x="8602099" y="2989853"/>
            <a:ext cx="2852737" cy="812800"/>
          </a:xfrm>
          <a:prstGeom prst="rect">
            <a:avLst/>
          </a:prstGeom>
          <a:solidFill>
            <a:srgbClr val="DBE9F6"/>
          </a:solidFill>
          <a:ln w="12700" cap="flat" cmpd="sng" algn="ctr">
            <a:noFill/>
            <a:prstDash val="solid"/>
            <a:miter lim="800000"/>
          </a:ln>
          <a:effectLst/>
        </p:spPr>
        <p:txBody>
          <a:bodyPr anchor="ctr"/>
          <a:lstStyle/>
          <a:p>
            <a:pPr algn="ctr">
              <a:buNone/>
              <a:defRPr/>
            </a:pPr>
            <a:r>
              <a:rPr lang="en-US" sz="1400" b="1" kern="0" dirty="0">
                <a:solidFill>
                  <a:schemeClr val="accent3"/>
                </a:solidFill>
              </a:rPr>
              <a:t>Storage Management</a:t>
            </a:r>
          </a:p>
          <a:p>
            <a:pPr marL="171450" indent="-171450">
              <a:buClr>
                <a:schemeClr val="accent1"/>
              </a:buClr>
              <a:buFont typeface="Wingdings" panose="05000000000000000000" pitchFamily="2" charset="2"/>
              <a:buChar char="§"/>
              <a:defRPr/>
            </a:pPr>
            <a:r>
              <a:rPr lang="en-US" sz="1000" b="0" kern="0" dirty="0">
                <a:solidFill>
                  <a:prstClr val="black"/>
                </a:solidFill>
              </a:rPr>
              <a:t>Storage configurations, firmware levels, health checks etc. USIBRS, HW/SW currency,  IOPS </a:t>
            </a:r>
            <a:r>
              <a:rPr lang="en-US" sz="1000" b="0" kern="0" dirty="0" err="1">
                <a:solidFill>
                  <a:prstClr val="black"/>
                </a:solidFill>
              </a:rPr>
              <a:t>etc</a:t>
            </a:r>
            <a:endParaRPr lang="en-US" sz="1000" b="0" kern="0" dirty="0">
              <a:solidFill>
                <a:prstClr val="black"/>
              </a:solidFill>
            </a:endParaRPr>
          </a:p>
        </p:txBody>
      </p:sp>
      <p:sp>
        <p:nvSpPr>
          <p:cNvPr id="16" name="Rectangle 15"/>
          <p:cNvSpPr/>
          <p:nvPr/>
        </p:nvSpPr>
        <p:spPr>
          <a:xfrm>
            <a:off x="4115223" y="1322214"/>
            <a:ext cx="3956050" cy="860425"/>
          </a:xfrm>
          <a:prstGeom prst="rect">
            <a:avLst/>
          </a:prstGeom>
          <a:solidFill>
            <a:srgbClr val="DBE9F6"/>
          </a:solidFill>
          <a:ln w="12700" cap="flat" cmpd="sng" algn="ctr">
            <a:noFill/>
            <a:prstDash val="solid"/>
            <a:miter lim="800000"/>
          </a:ln>
          <a:effectLst/>
        </p:spPr>
        <p:txBody>
          <a:bodyPr anchor="ctr"/>
          <a:lstStyle/>
          <a:p>
            <a:pPr marR="0" lvl="0" indent="0" algn="ctr" fontAlgn="auto">
              <a:lnSpc>
                <a:spcPct val="100000"/>
              </a:lnSpc>
              <a:spcBef>
                <a:spcPts val="0"/>
              </a:spcBef>
              <a:spcAft>
                <a:spcPts val="0"/>
              </a:spcAft>
              <a:buClrTx/>
              <a:buSzTx/>
              <a:buFontTx/>
              <a:buNone/>
              <a:tabLst/>
              <a:defRPr/>
            </a:pPr>
            <a:r>
              <a:rPr lang="en-US" sz="1400" b="1" kern="0" dirty="0">
                <a:solidFill>
                  <a:schemeClr val="accent3"/>
                </a:solidFill>
              </a:rPr>
              <a:t>Utilization/Performance Management</a:t>
            </a:r>
          </a:p>
          <a:p>
            <a:pPr marL="171450" indent="-171450">
              <a:buClr>
                <a:schemeClr val="accent1"/>
              </a:buClr>
              <a:buFont typeface="Wingdings" panose="05000000000000000000" pitchFamily="2" charset="2"/>
              <a:buChar char="§"/>
              <a:defRPr/>
            </a:pPr>
            <a:r>
              <a:rPr lang="en-US" sz="1000" b="0" kern="0" dirty="0">
                <a:solidFill>
                  <a:prstClr val="black"/>
                </a:solidFill>
              </a:rPr>
              <a:t>SRM utilization characteristics on CPU, memory, network, IO 15 min samples</a:t>
            </a:r>
          </a:p>
        </p:txBody>
      </p:sp>
      <p:sp>
        <p:nvSpPr>
          <p:cNvPr id="17" name="Rectangle 16"/>
          <p:cNvSpPr/>
          <p:nvPr/>
        </p:nvSpPr>
        <p:spPr>
          <a:xfrm>
            <a:off x="8602099" y="5565923"/>
            <a:ext cx="2852737" cy="887413"/>
          </a:xfrm>
          <a:prstGeom prst="rect">
            <a:avLst/>
          </a:prstGeom>
          <a:solidFill>
            <a:srgbClr val="DBE9F6"/>
          </a:solidFill>
          <a:ln w="12700" cap="flat" cmpd="sng" algn="ctr">
            <a:noFill/>
            <a:prstDash val="dash"/>
            <a:miter lim="800000"/>
          </a:ln>
          <a:effectLst/>
        </p:spPr>
        <p:txBody>
          <a:bodyPr anchor="ctr"/>
          <a:lstStyle/>
          <a:p>
            <a:pPr algn="ctr">
              <a:buNone/>
              <a:defRPr/>
            </a:pPr>
            <a:r>
              <a:rPr lang="en-US" sz="1400" b="1" kern="0" dirty="0">
                <a:solidFill>
                  <a:schemeClr val="accent3"/>
                </a:solidFill>
              </a:rPr>
              <a:t>Labor, Productivity, Cost &amp; Quality Metrics</a:t>
            </a:r>
          </a:p>
          <a:p>
            <a:pPr marL="171450" indent="-171450">
              <a:buClr>
                <a:schemeClr val="accent1"/>
              </a:buClr>
              <a:buFont typeface="Wingdings" panose="05000000000000000000" pitchFamily="2" charset="2"/>
              <a:buChar char="§"/>
              <a:defRPr/>
            </a:pPr>
            <a:r>
              <a:rPr lang="en-US" sz="1000" b="0" kern="0" dirty="0" err="1">
                <a:solidFill>
                  <a:prstClr val="black"/>
                </a:solidFill>
              </a:rPr>
              <a:t>TvC</a:t>
            </a:r>
            <a:r>
              <a:rPr lang="en-US" sz="1000" b="0" kern="0" dirty="0">
                <a:solidFill>
                  <a:prstClr val="black"/>
                </a:solidFill>
              </a:rPr>
              <a:t>, CMT, BMSIW – labor metrics, CHIP,CLAIM, RCA, Service Levels  etc</a:t>
            </a:r>
            <a:r>
              <a:rPr lang="en-US" sz="1000" kern="0" dirty="0">
                <a:solidFill>
                  <a:prstClr val="black"/>
                </a:solidFill>
              </a:rPr>
              <a:t>.</a:t>
            </a:r>
          </a:p>
        </p:txBody>
      </p:sp>
      <p:sp>
        <p:nvSpPr>
          <p:cNvPr id="18" name="Rectangle 17"/>
          <p:cNvSpPr/>
          <p:nvPr/>
        </p:nvSpPr>
        <p:spPr>
          <a:xfrm>
            <a:off x="8602099" y="3898285"/>
            <a:ext cx="2852737" cy="663575"/>
          </a:xfrm>
          <a:prstGeom prst="rect">
            <a:avLst/>
          </a:prstGeom>
          <a:solidFill>
            <a:srgbClr val="DBE9F6"/>
          </a:solidFill>
          <a:ln w="12700" cap="flat" cmpd="sng" algn="ctr">
            <a:noFill/>
            <a:prstDash val="solid"/>
            <a:miter lim="800000"/>
          </a:ln>
          <a:effectLst/>
        </p:spPr>
        <p:txBody>
          <a:bodyPr anchor="ctr"/>
          <a:lstStyle/>
          <a:p>
            <a:pPr marR="0" lvl="0" indent="0" algn="ctr" fontAlgn="auto">
              <a:lnSpc>
                <a:spcPct val="100000"/>
              </a:lnSpc>
              <a:spcBef>
                <a:spcPts val="0"/>
              </a:spcBef>
              <a:spcAft>
                <a:spcPts val="0"/>
              </a:spcAft>
              <a:buClrTx/>
              <a:buSzTx/>
              <a:buFontTx/>
              <a:buNone/>
              <a:tabLst/>
              <a:defRPr/>
            </a:pPr>
            <a:r>
              <a:rPr lang="en-US" sz="1400" b="1" kern="0" dirty="0">
                <a:solidFill>
                  <a:schemeClr val="accent3"/>
                </a:solidFill>
              </a:rPr>
              <a:t>Middleware/Applications</a:t>
            </a:r>
          </a:p>
          <a:p>
            <a: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a:pPr>
            <a:r>
              <a:rPr lang="en-US" sz="1000" b="0" kern="0" dirty="0">
                <a:solidFill>
                  <a:prstClr val="black"/>
                </a:solidFill>
              </a:rPr>
              <a:t>SSDW, CCMDB, BRAVO, IEM etc.</a:t>
            </a:r>
          </a:p>
        </p:txBody>
      </p:sp>
      <p:cxnSp>
        <p:nvCxnSpPr>
          <p:cNvPr id="19" name="Straight Arrow Connector 18"/>
          <p:cNvCxnSpPr>
            <a:stCxn id="6" idx="3"/>
            <a:endCxn id="5" idx="2"/>
          </p:cNvCxnSpPr>
          <p:nvPr/>
        </p:nvCxnSpPr>
        <p:spPr>
          <a:xfrm>
            <a:off x="3486408" y="1619871"/>
            <a:ext cx="1343190" cy="2179290"/>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20" name="Straight Arrow Connector 19"/>
          <p:cNvCxnSpPr>
            <a:stCxn id="14" idx="1"/>
            <a:endCxn id="5" idx="4"/>
          </p:cNvCxnSpPr>
          <p:nvPr/>
        </p:nvCxnSpPr>
        <p:spPr>
          <a:xfrm flipH="1" flipV="1">
            <a:off x="7360073" y="3799161"/>
            <a:ext cx="1242026" cy="1264731"/>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21" name="Straight Arrow Connector 20"/>
          <p:cNvCxnSpPr>
            <a:stCxn id="7" idx="3"/>
            <a:endCxn id="5" idx="2"/>
          </p:cNvCxnSpPr>
          <p:nvPr/>
        </p:nvCxnSpPr>
        <p:spPr>
          <a:xfrm>
            <a:off x="3486408" y="2540368"/>
            <a:ext cx="1343190" cy="1258793"/>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22" name="Straight Arrow Connector 21"/>
          <p:cNvCxnSpPr>
            <a:stCxn id="9" idx="3"/>
            <a:endCxn id="5" idx="2"/>
          </p:cNvCxnSpPr>
          <p:nvPr/>
        </p:nvCxnSpPr>
        <p:spPr>
          <a:xfrm>
            <a:off x="3486408" y="3469596"/>
            <a:ext cx="1343190" cy="329565"/>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23" name="Straight Arrow Connector 22"/>
          <p:cNvCxnSpPr>
            <a:stCxn id="10" idx="3"/>
            <a:endCxn id="5" idx="2"/>
          </p:cNvCxnSpPr>
          <p:nvPr/>
        </p:nvCxnSpPr>
        <p:spPr>
          <a:xfrm flipV="1">
            <a:off x="3486408" y="3799161"/>
            <a:ext cx="1343190" cy="503619"/>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24" name="Straight Arrow Connector 23"/>
          <p:cNvCxnSpPr>
            <a:stCxn id="11" idx="3"/>
            <a:endCxn id="5" idx="2"/>
          </p:cNvCxnSpPr>
          <p:nvPr/>
        </p:nvCxnSpPr>
        <p:spPr>
          <a:xfrm flipV="1">
            <a:off x="3486408" y="3799161"/>
            <a:ext cx="1343190" cy="1327278"/>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25" name="Straight Arrow Connector 24"/>
          <p:cNvCxnSpPr>
            <a:stCxn id="8" idx="1"/>
            <a:endCxn id="5" idx="4"/>
          </p:cNvCxnSpPr>
          <p:nvPr/>
        </p:nvCxnSpPr>
        <p:spPr>
          <a:xfrm flipH="1">
            <a:off x="7360073" y="1654002"/>
            <a:ext cx="1242026" cy="2145159"/>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26" name="Straight Arrow Connector 25"/>
          <p:cNvCxnSpPr>
            <a:stCxn id="17" idx="1"/>
            <a:endCxn id="5" idx="4"/>
          </p:cNvCxnSpPr>
          <p:nvPr/>
        </p:nvCxnSpPr>
        <p:spPr>
          <a:xfrm flipH="1" flipV="1">
            <a:off x="7360073" y="3799161"/>
            <a:ext cx="1242026" cy="2210469"/>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27" name="Straight Arrow Connector 26"/>
          <p:cNvCxnSpPr>
            <a:stCxn id="13" idx="1"/>
            <a:endCxn id="5" idx="4"/>
          </p:cNvCxnSpPr>
          <p:nvPr/>
        </p:nvCxnSpPr>
        <p:spPr>
          <a:xfrm flipH="1">
            <a:off x="7360073" y="2487821"/>
            <a:ext cx="1242026" cy="1311340"/>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28" name="Straight Arrow Connector 27"/>
          <p:cNvCxnSpPr>
            <a:stCxn id="18" idx="1"/>
            <a:endCxn id="5" idx="4"/>
          </p:cNvCxnSpPr>
          <p:nvPr/>
        </p:nvCxnSpPr>
        <p:spPr>
          <a:xfrm flipH="1" flipV="1">
            <a:off x="7360073" y="3799161"/>
            <a:ext cx="1242026" cy="430912"/>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29" name="Straight Arrow Connector 28"/>
          <p:cNvCxnSpPr>
            <a:stCxn id="15" idx="1"/>
            <a:endCxn id="5" idx="4"/>
          </p:cNvCxnSpPr>
          <p:nvPr/>
        </p:nvCxnSpPr>
        <p:spPr>
          <a:xfrm flipH="1">
            <a:off x="7360073" y="3396253"/>
            <a:ext cx="1242026" cy="402908"/>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30" name="Straight Arrow Connector 29"/>
          <p:cNvCxnSpPr>
            <a:stCxn id="16" idx="2"/>
            <a:endCxn id="5" idx="1"/>
          </p:cNvCxnSpPr>
          <p:nvPr/>
        </p:nvCxnSpPr>
        <p:spPr>
          <a:xfrm>
            <a:off x="6093248" y="2182639"/>
            <a:ext cx="1588" cy="1090266"/>
          </a:xfrm>
          <a:prstGeom prst="straightConnector1">
            <a:avLst/>
          </a:prstGeom>
          <a:noFill/>
          <a:ln w="6350" cap="flat" cmpd="sng" algn="ctr">
            <a:solidFill>
              <a:schemeClr val="tx1">
                <a:lumMod val="60000"/>
                <a:lumOff val="40000"/>
              </a:schemeClr>
            </a:solidFill>
            <a:prstDash val="solid"/>
            <a:miter lim="800000"/>
            <a:tailEnd type="triangle"/>
          </a:ln>
          <a:effectLst/>
        </p:spPr>
      </p:cxnSp>
      <p:sp>
        <p:nvSpPr>
          <p:cNvPr id="45" name="Rectangle 44"/>
          <p:cNvSpPr/>
          <p:nvPr/>
        </p:nvSpPr>
        <p:spPr>
          <a:xfrm>
            <a:off x="643819" y="5580372"/>
            <a:ext cx="2851150" cy="661987"/>
          </a:xfrm>
          <a:prstGeom prst="rect">
            <a:avLst/>
          </a:prstGeom>
          <a:solidFill>
            <a:srgbClr val="DBE9F6"/>
          </a:solidFill>
          <a:ln w="12700" cap="flat" cmpd="sng" algn="ctr">
            <a:noFill/>
            <a:prstDash val="solid"/>
            <a:miter lim="800000"/>
          </a:ln>
          <a:effectLst/>
        </p:spPr>
        <p:txBody>
          <a:bodyPr anchor="ctr"/>
          <a:lstStyle/>
          <a:p>
            <a:pPr algn="ctr">
              <a:buNone/>
              <a:defRPr/>
            </a:pPr>
            <a:r>
              <a:rPr lang="en-US" sz="1400" b="1" kern="0" dirty="0">
                <a:solidFill>
                  <a:schemeClr val="accent3"/>
                </a:solidFill>
              </a:rPr>
              <a:t>Service Desk Tickets</a:t>
            </a:r>
          </a:p>
          <a:p>
            <a:pPr marL="171450" marR="0" lvl="0" indent="-171450" fontAlgn="auto">
              <a:lnSpc>
                <a:spcPct val="100000"/>
              </a:lnSpc>
              <a:spcBef>
                <a:spcPts val="0"/>
              </a:spcBef>
              <a:spcAft>
                <a:spcPts val="0"/>
              </a:spcAft>
              <a:buClr>
                <a:schemeClr val="accent1"/>
              </a:buClr>
              <a:buSzTx/>
              <a:buFont typeface="Wingdings" panose="05000000000000000000" pitchFamily="2" charset="2"/>
              <a:buChar char="§"/>
              <a:tabLst/>
              <a:defRPr/>
            </a:pPr>
            <a:r>
              <a:rPr lang="en-US" sz="1000" b="0" kern="0" dirty="0">
                <a:solidFill>
                  <a:prstClr val="black"/>
                </a:solidFill>
              </a:rPr>
              <a:t>Source include MCCSD etc.</a:t>
            </a:r>
          </a:p>
        </p:txBody>
      </p:sp>
      <p:cxnSp>
        <p:nvCxnSpPr>
          <p:cNvPr id="50" name="Straight Arrow Connector 49"/>
          <p:cNvCxnSpPr>
            <a:stCxn id="5" idx="3"/>
            <a:endCxn id="12" idx="0"/>
          </p:cNvCxnSpPr>
          <p:nvPr/>
        </p:nvCxnSpPr>
        <p:spPr>
          <a:xfrm flipH="1">
            <a:off x="6094835" y="4325417"/>
            <a:ext cx="1" cy="1426244"/>
          </a:xfrm>
          <a:prstGeom prst="straightConnector1">
            <a:avLst/>
          </a:prstGeom>
          <a:noFill/>
          <a:ln w="6350" cap="flat" cmpd="sng" algn="ctr">
            <a:solidFill>
              <a:schemeClr val="tx1">
                <a:lumMod val="60000"/>
                <a:lumOff val="40000"/>
              </a:schemeClr>
            </a:solidFill>
            <a:prstDash val="solid"/>
            <a:miter lim="800000"/>
            <a:tailEnd type="triangle"/>
          </a:ln>
          <a:effectLst/>
        </p:spPr>
      </p:cxnSp>
      <p:cxnSp>
        <p:nvCxnSpPr>
          <p:cNvPr id="62" name="Straight Arrow Connector 61"/>
          <p:cNvCxnSpPr>
            <a:stCxn id="45" idx="3"/>
            <a:endCxn id="5" idx="2"/>
          </p:cNvCxnSpPr>
          <p:nvPr/>
        </p:nvCxnSpPr>
        <p:spPr>
          <a:xfrm flipV="1">
            <a:off x="3494969" y="3799161"/>
            <a:ext cx="1334629" cy="2112205"/>
          </a:xfrm>
          <a:prstGeom prst="straightConnector1">
            <a:avLst/>
          </a:prstGeom>
          <a:noFill/>
          <a:ln w="6350" cap="flat" cmpd="sng" algn="ctr">
            <a:solidFill>
              <a:schemeClr val="tx1">
                <a:lumMod val="60000"/>
                <a:lumOff val="40000"/>
              </a:schemeClr>
            </a:solidFill>
            <a:prstDash val="solid"/>
            <a:miter lim="800000"/>
            <a:tailEnd type="triangle"/>
          </a:ln>
          <a:effectLst/>
        </p:spPr>
      </p:cxnSp>
      <p:sp>
        <p:nvSpPr>
          <p:cNvPr id="68" name="Rectangle 67"/>
          <p:cNvSpPr/>
          <p:nvPr/>
        </p:nvSpPr>
        <p:spPr>
          <a:xfrm>
            <a:off x="180056" y="3116192"/>
            <a:ext cx="3539680" cy="3126167"/>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buNone/>
            </a:pPr>
            <a:r>
              <a:rPr lang="en-AU" sz="1200" dirty="0">
                <a:solidFill>
                  <a:schemeClr val="accent4"/>
                </a:solidFill>
              </a:rPr>
              <a:t>2 – Ticket Data</a:t>
            </a:r>
          </a:p>
        </p:txBody>
      </p:sp>
      <p:sp>
        <p:nvSpPr>
          <p:cNvPr id="69" name="Rectangle 68"/>
          <p:cNvSpPr/>
          <p:nvPr/>
        </p:nvSpPr>
        <p:spPr>
          <a:xfrm>
            <a:off x="8423339" y="1124744"/>
            <a:ext cx="3600400" cy="900929"/>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t"/>
          <a:lstStyle/>
          <a:p>
            <a:pPr algn="ctr">
              <a:buNone/>
            </a:pPr>
            <a:r>
              <a:rPr lang="en-AU" sz="1200" dirty="0">
                <a:solidFill>
                  <a:schemeClr val="accent4"/>
                </a:solidFill>
              </a:rPr>
              <a:t>3 – Event Data</a:t>
            </a:r>
          </a:p>
        </p:txBody>
      </p:sp>
      <p:sp>
        <p:nvSpPr>
          <p:cNvPr id="70" name="Rectangle 69"/>
          <p:cNvSpPr/>
          <p:nvPr/>
        </p:nvSpPr>
        <p:spPr>
          <a:xfrm>
            <a:off x="8423339" y="2084252"/>
            <a:ext cx="3600400" cy="920205"/>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t" anchorCtr="0" forceAA="0" compatLnSpc="1">
            <a:prstTxWarp prst="textNoShape">
              <a:avLst/>
            </a:prstTxWarp>
            <a:noAutofit/>
          </a:bodyPr>
          <a:lstStyle/>
          <a:p>
            <a:pPr algn="ctr">
              <a:buNone/>
            </a:pPr>
            <a:r>
              <a:rPr lang="en-AU" sz="1200" dirty="0">
                <a:solidFill>
                  <a:schemeClr val="accent4"/>
                </a:solidFill>
              </a:rPr>
              <a:t>4 – </a:t>
            </a:r>
            <a:r>
              <a:rPr lang="en-AU" sz="1100" dirty="0">
                <a:solidFill>
                  <a:schemeClr val="accent4"/>
                </a:solidFill>
              </a:rPr>
              <a:t>Automation</a:t>
            </a:r>
          </a:p>
        </p:txBody>
      </p:sp>
      <p:sp>
        <p:nvSpPr>
          <p:cNvPr id="31" name="Rectangle 30"/>
          <p:cNvSpPr/>
          <p:nvPr/>
        </p:nvSpPr>
        <p:spPr>
          <a:xfrm>
            <a:off x="-21668" y="6263562"/>
            <a:ext cx="3417923" cy="230832"/>
          </a:xfrm>
          <a:prstGeom prst="rect">
            <a:avLst/>
          </a:prstGeom>
        </p:spPr>
        <p:txBody>
          <a:bodyPr wrap="none">
            <a:spAutoFit/>
          </a:bodyPr>
          <a:lstStyle/>
          <a:p>
            <a:pPr algn="ctr">
              <a:buNone/>
            </a:pPr>
            <a:r>
              <a:rPr lang="en-AU" sz="900" dirty="0">
                <a:solidFill>
                  <a:schemeClr val="accent4"/>
                </a:solidFill>
              </a:rPr>
              <a:t>Recommended minimum data sources highlighted in RED</a:t>
            </a:r>
          </a:p>
        </p:txBody>
      </p:sp>
      <p:sp>
        <p:nvSpPr>
          <p:cNvPr id="40" name="Rectangle 39"/>
          <p:cNvSpPr/>
          <p:nvPr/>
        </p:nvSpPr>
        <p:spPr>
          <a:xfrm>
            <a:off x="180056" y="1203302"/>
            <a:ext cx="3539680" cy="1846875"/>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buNone/>
            </a:pPr>
            <a:r>
              <a:rPr lang="en-AU" sz="1200" dirty="0">
                <a:solidFill>
                  <a:schemeClr val="accent4"/>
                </a:solidFill>
              </a:rPr>
              <a:t>1 – Asset Data</a:t>
            </a:r>
          </a:p>
        </p:txBody>
      </p:sp>
      <p:sp>
        <p:nvSpPr>
          <p:cNvPr id="37" name="Date Placeholder 36">
            <a:extLst>
              <a:ext uri="{FF2B5EF4-FFF2-40B4-BE49-F238E27FC236}">
                <a16:creationId xmlns:a16="http://schemas.microsoft.com/office/drawing/2014/main" id="{38A50C31-849C-4C58-A4E1-2E3A20160D4D}"/>
              </a:ext>
            </a:extLst>
          </p:cNvPr>
          <p:cNvSpPr>
            <a:spLocks noGrp="1"/>
          </p:cNvSpPr>
          <p:nvPr>
            <p:ph type="dt" sz="half" idx="12"/>
          </p:nvPr>
        </p:nvSpPr>
        <p:spPr/>
        <p:txBody>
          <a:bodyPr/>
          <a:lstStyle/>
          <a:p>
            <a:pPr>
              <a:spcBef>
                <a:spcPct val="0"/>
              </a:spcBef>
              <a:buFontTx/>
              <a:buNone/>
            </a:pPr>
            <a:fld id="{7559FC5D-6FE0-485B-9C16-AEA79078B156}" type="datetime4">
              <a:rPr lang="en-AU" smtClean="0"/>
              <a:t>26 January 2018</a:t>
            </a:fld>
            <a:endParaRPr lang="en-AU"/>
          </a:p>
        </p:txBody>
      </p:sp>
      <p:sp>
        <p:nvSpPr>
          <p:cNvPr id="38" name="Footer Placeholder 37">
            <a:extLst>
              <a:ext uri="{FF2B5EF4-FFF2-40B4-BE49-F238E27FC236}">
                <a16:creationId xmlns:a16="http://schemas.microsoft.com/office/drawing/2014/main" id="{31F3C92B-E9F8-4566-A172-F35E1CEF6CE8}"/>
              </a:ext>
            </a:extLst>
          </p:cNvPr>
          <p:cNvSpPr>
            <a:spLocks noGrp="1"/>
          </p:cNvSpPr>
          <p:nvPr>
            <p:ph type="ftr" sz="quarter" idx="10"/>
          </p:nvPr>
        </p:nvSpPr>
        <p:spPr/>
        <p:txBody>
          <a:bodyPr/>
          <a:lstStyle/>
          <a:p>
            <a:r>
              <a:rPr lang="en-US"/>
              <a:t>IBM Services Platform with Watson   |   IBM Confidential </a:t>
            </a:r>
            <a:endParaRPr lang="en-AU"/>
          </a:p>
        </p:txBody>
      </p:sp>
      <p:sp>
        <p:nvSpPr>
          <p:cNvPr id="39" name="Slide Number Placeholder 38">
            <a:extLst>
              <a:ext uri="{FF2B5EF4-FFF2-40B4-BE49-F238E27FC236}">
                <a16:creationId xmlns:a16="http://schemas.microsoft.com/office/drawing/2014/main" id="{A1DA4474-C869-4A25-8E3C-BAD55AE4BFE0}"/>
              </a:ext>
            </a:extLst>
          </p:cNvPr>
          <p:cNvSpPr>
            <a:spLocks noGrp="1"/>
          </p:cNvSpPr>
          <p:nvPr>
            <p:ph type="sldNum" sz="quarter" idx="11"/>
          </p:nvPr>
        </p:nvSpPr>
        <p:spPr/>
        <p:txBody>
          <a:bodyPr/>
          <a:lstStyle/>
          <a:p>
            <a:fld id="{F0FFBA74-A297-476A-9576-5FA25982D35F}" type="slidenum">
              <a:rPr lang="en-AU" smtClean="0"/>
              <a:pPr/>
              <a:t>12</a:t>
            </a:fld>
            <a:endParaRPr lang="en-AU"/>
          </a:p>
        </p:txBody>
      </p:sp>
    </p:spTree>
    <p:extLst>
      <p:ext uri="{BB962C8B-B14F-4D97-AF65-F5344CB8AC3E}">
        <p14:creationId xmlns:p14="http://schemas.microsoft.com/office/powerpoint/2010/main" val="4118842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96E1-B836-4FDE-88BE-B7A1CE2B5A01}"/>
              </a:ext>
            </a:extLst>
          </p:cNvPr>
          <p:cNvSpPr>
            <a:spLocks noGrp="1"/>
          </p:cNvSpPr>
          <p:nvPr>
            <p:ph type="title"/>
          </p:nvPr>
        </p:nvSpPr>
        <p:spPr/>
        <p:txBody>
          <a:bodyPr/>
          <a:lstStyle/>
          <a:p>
            <a:r>
              <a:rPr lang="en-US"/>
              <a:t>This list details the Data Sources that are required to feed data to CDI for an account to be deemed Enabled (</a:t>
            </a:r>
            <a:r>
              <a:rPr lang="en-US">
                <a:hlinkClick r:id="rId2"/>
              </a:rPr>
              <a:t>here</a:t>
            </a:r>
            <a:r>
              <a:rPr lang="en-US"/>
              <a:t>)</a:t>
            </a:r>
            <a:endParaRPr lang="en-US" dirty="0"/>
          </a:p>
        </p:txBody>
      </p:sp>
      <p:pic>
        <p:nvPicPr>
          <p:cNvPr id="7" name="Picture 6">
            <a:extLst>
              <a:ext uri="{FF2B5EF4-FFF2-40B4-BE49-F238E27FC236}">
                <a16:creationId xmlns:a16="http://schemas.microsoft.com/office/drawing/2014/main" id="{FC6C7808-6D87-4130-B08E-6ED39286E382}"/>
              </a:ext>
            </a:extLst>
          </p:cNvPr>
          <p:cNvPicPr>
            <a:picLocks noChangeAspect="1"/>
          </p:cNvPicPr>
          <p:nvPr/>
        </p:nvPicPr>
        <p:blipFill>
          <a:blip r:embed="rId3"/>
          <a:stretch>
            <a:fillRect/>
          </a:stretch>
        </p:blipFill>
        <p:spPr>
          <a:xfrm>
            <a:off x="743745" y="1236611"/>
            <a:ext cx="10704512" cy="5161881"/>
          </a:xfrm>
          <a:prstGeom prst="rect">
            <a:avLst/>
          </a:prstGeom>
        </p:spPr>
      </p:pic>
      <p:sp>
        <p:nvSpPr>
          <p:cNvPr id="11" name="Date Placeholder 10">
            <a:extLst>
              <a:ext uri="{FF2B5EF4-FFF2-40B4-BE49-F238E27FC236}">
                <a16:creationId xmlns:a16="http://schemas.microsoft.com/office/drawing/2014/main" id="{65045950-C030-4026-8A53-07B422EAD65C}"/>
              </a:ext>
            </a:extLst>
          </p:cNvPr>
          <p:cNvSpPr>
            <a:spLocks noGrp="1"/>
          </p:cNvSpPr>
          <p:nvPr>
            <p:ph type="dt" sz="half" idx="12"/>
          </p:nvPr>
        </p:nvSpPr>
        <p:spPr/>
        <p:txBody>
          <a:bodyPr/>
          <a:lstStyle/>
          <a:p>
            <a:pPr>
              <a:spcBef>
                <a:spcPct val="0"/>
              </a:spcBef>
              <a:buFontTx/>
              <a:buNone/>
            </a:pPr>
            <a:fld id="{8AA86247-0ABA-436D-9425-D58A14B428B2}" type="datetime4">
              <a:rPr lang="en-AU" smtClean="0"/>
              <a:t>26 January 2018</a:t>
            </a:fld>
            <a:endParaRPr lang="en-AU"/>
          </a:p>
        </p:txBody>
      </p:sp>
      <p:sp>
        <p:nvSpPr>
          <p:cNvPr id="12" name="Footer Placeholder 11">
            <a:extLst>
              <a:ext uri="{FF2B5EF4-FFF2-40B4-BE49-F238E27FC236}">
                <a16:creationId xmlns:a16="http://schemas.microsoft.com/office/drawing/2014/main" id="{E06506EB-9094-4040-9B44-37FB0C542515}"/>
              </a:ext>
            </a:extLst>
          </p:cNvPr>
          <p:cNvSpPr>
            <a:spLocks noGrp="1"/>
          </p:cNvSpPr>
          <p:nvPr>
            <p:ph type="ftr" sz="quarter" idx="10"/>
          </p:nvPr>
        </p:nvSpPr>
        <p:spPr/>
        <p:txBody>
          <a:bodyPr/>
          <a:lstStyle/>
          <a:p>
            <a:r>
              <a:rPr lang="en-US"/>
              <a:t>IBM Services Platform with Watson   |   IBM Confidential </a:t>
            </a:r>
            <a:endParaRPr lang="en-AU"/>
          </a:p>
        </p:txBody>
      </p:sp>
      <p:sp>
        <p:nvSpPr>
          <p:cNvPr id="13" name="Slide Number Placeholder 12">
            <a:extLst>
              <a:ext uri="{FF2B5EF4-FFF2-40B4-BE49-F238E27FC236}">
                <a16:creationId xmlns:a16="http://schemas.microsoft.com/office/drawing/2014/main" id="{BD257FBF-BFCE-4E46-827A-F66138215303}"/>
              </a:ext>
            </a:extLst>
          </p:cNvPr>
          <p:cNvSpPr>
            <a:spLocks noGrp="1"/>
          </p:cNvSpPr>
          <p:nvPr>
            <p:ph type="sldNum" sz="quarter" idx="11"/>
          </p:nvPr>
        </p:nvSpPr>
        <p:spPr/>
        <p:txBody>
          <a:bodyPr/>
          <a:lstStyle/>
          <a:p>
            <a:fld id="{F0FFBA74-A297-476A-9576-5FA25982D35F}" type="slidenum">
              <a:rPr lang="en-AU" smtClean="0"/>
              <a:pPr/>
              <a:t>13</a:t>
            </a:fld>
            <a:endParaRPr lang="en-AU"/>
          </a:p>
        </p:txBody>
      </p:sp>
    </p:spTree>
    <p:extLst>
      <p:ext uri="{BB962C8B-B14F-4D97-AF65-F5344CB8AC3E}">
        <p14:creationId xmlns:p14="http://schemas.microsoft.com/office/powerpoint/2010/main" val="848202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4D5795-1B3F-4773-9BEF-61297C7CF6AC}"/>
              </a:ext>
            </a:extLst>
          </p:cNvPr>
          <p:cNvPicPr>
            <a:picLocks noChangeAspect="1"/>
          </p:cNvPicPr>
          <p:nvPr/>
        </p:nvPicPr>
        <p:blipFill>
          <a:blip r:embed="rId2"/>
          <a:stretch>
            <a:fillRect/>
          </a:stretch>
        </p:blipFill>
        <p:spPr>
          <a:xfrm>
            <a:off x="366185" y="825086"/>
            <a:ext cx="11491216" cy="5535444"/>
          </a:xfrm>
          <a:prstGeom prst="rect">
            <a:avLst/>
          </a:prstGeom>
        </p:spPr>
      </p:pic>
      <p:sp>
        <p:nvSpPr>
          <p:cNvPr id="8" name="Title 1">
            <a:extLst>
              <a:ext uri="{FF2B5EF4-FFF2-40B4-BE49-F238E27FC236}">
                <a16:creationId xmlns:a16="http://schemas.microsoft.com/office/drawing/2014/main" id="{39A04E69-0455-4811-BE8F-C063400080F6}"/>
              </a:ext>
            </a:extLst>
          </p:cNvPr>
          <p:cNvSpPr>
            <a:spLocks noGrp="1"/>
          </p:cNvSpPr>
          <p:nvPr>
            <p:ph type="title"/>
          </p:nvPr>
        </p:nvSpPr>
        <p:spPr/>
        <p:txBody>
          <a:bodyPr/>
          <a:lstStyle/>
          <a:p>
            <a:r>
              <a:rPr lang="en-US"/>
              <a:t>CDI roadmap for 2018 (1 of 2) </a:t>
            </a:r>
            <a:endParaRPr lang="en-US" dirty="0"/>
          </a:p>
        </p:txBody>
      </p:sp>
      <p:sp>
        <p:nvSpPr>
          <p:cNvPr id="11" name="TextBox 10">
            <a:extLst>
              <a:ext uri="{FF2B5EF4-FFF2-40B4-BE49-F238E27FC236}">
                <a16:creationId xmlns:a16="http://schemas.microsoft.com/office/drawing/2014/main" id="{B3940618-4F48-416E-A1A4-194E88EAA565}"/>
              </a:ext>
            </a:extLst>
          </p:cNvPr>
          <p:cNvSpPr txBox="1"/>
          <p:nvPr/>
        </p:nvSpPr>
        <p:spPr>
          <a:xfrm>
            <a:off x="551384" y="6381328"/>
            <a:ext cx="3602268" cy="276999"/>
          </a:xfrm>
          <a:prstGeom prst="rect">
            <a:avLst/>
          </a:prstGeom>
          <a:noFill/>
        </p:spPr>
        <p:txBody>
          <a:bodyPr wrap="none" rtlCol="0">
            <a:spAutoFit/>
          </a:bodyPr>
          <a:lstStyle/>
          <a:p>
            <a:pPr>
              <a:buNone/>
            </a:pPr>
            <a:r>
              <a:rPr lang="en-US" sz="1200" b="0" dirty="0"/>
              <a:t>CDI 2018 roadmap and cue card is available </a:t>
            </a:r>
            <a:r>
              <a:rPr lang="en-US" sz="1200" b="0" dirty="0">
                <a:hlinkClick r:id="rId3"/>
              </a:rPr>
              <a:t>here </a:t>
            </a:r>
            <a:endParaRPr lang="en-US" sz="1200" b="0" dirty="0"/>
          </a:p>
        </p:txBody>
      </p:sp>
      <p:sp>
        <p:nvSpPr>
          <p:cNvPr id="12" name="Date Placeholder 11">
            <a:extLst>
              <a:ext uri="{FF2B5EF4-FFF2-40B4-BE49-F238E27FC236}">
                <a16:creationId xmlns:a16="http://schemas.microsoft.com/office/drawing/2014/main" id="{FF48DDA3-E70F-4A58-B6E8-EBEC79BEE211}"/>
              </a:ext>
            </a:extLst>
          </p:cNvPr>
          <p:cNvSpPr>
            <a:spLocks noGrp="1"/>
          </p:cNvSpPr>
          <p:nvPr>
            <p:ph type="dt" sz="half" idx="12"/>
          </p:nvPr>
        </p:nvSpPr>
        <p:spPr/>
        <p:txBody>
          <a:bodyPr/>
          <a:lstStyle/>
          <a:p>
            <a:pPr>
              <a:spcBef>
                <a:spcPct val="0"/>
              </a:spcBef>
              <a:buFontTx/>
              <a:buNone/>
            </a:pPr>
            <a:fld id="{DE1615AA-A1A2-43F2-BC08-99FFD8F248FF}" type="datetime4">
              <a:rPr lang="en-AU" smtClean="0"/>
              <a:t>26 January 2018</a:t>
            </a:fld>
            <a:endParaRPr lang="en-AU"/>
          </a:p>
        </p:txBody>
      </p:sp>
      <p:sp>
        <p:nvSpPr>
          <p:cNvPr id="13" name="Footer Placeholder 12">
            <a:extLst>
              <a:ext uri="{FF2B5EF4-FFF2-40B4-BE49-F238E27FC236}">
                <a16:creationId xmlns:a16="http://schemas.microsoft.com/office/drawing/2014/main" id="{0E3A8781-3F21-44B8-A277-B1323423E074}"/>
              </a:ext>
            </a:extLst>
          </p:cNvPr>
          <p:cNvSpPr>
            <a:spLocks noGrp="1"/>
          </p:cNvSpPr>
          <p:nvPr>
            <p:ph type="ftr" sz="quarter" idx="10"/>
          </p:nvPr>
        </p:nvSpPr>
        <p:spPr/>
        <p:txBody>
          <a:bodyPr/>
          <a:lstStyle/>
          <a:p>
            <a:r>
              <a:rPr lang="en-US"/>
              <a:t>IBM Services Platform with Watson   |   IBM Confidential </a:t>
            </a:r>
            <a:endParaRPr lang="en-AU"/>
          </a:p>
        </p:txBody>
      </p:sp>
      <p:sp>
        <p:nvSpPr>
          <p:cNvPr id="14" name="Slide Number Placeholder 13">
            <a:extLst>
              <a:ext uri="{FF2B5EF4-FFF2-40B4-BE49-F238E27FC236}">
                <a16:creationId xmlns:a16="http://schemas.microsoft.com/office/drawing/2014/main" id="{9F8F0F8C-A6E9-4AB6-AD74-82925C00BBB6}"/>
              </a:ext>
            </a:extLst>
          </p:cNvPr>
          <p:cNvSpPr>
            <a:spLocks noGrp="1"/>
          </p:cNvSpPr>
          <p:nvPr>
            <p:ph type="sldNum" sz="quarter" idx="11"/>
          </p:nvPr>
        </p:nvSpPr>
        <p:spPr/>
        <p:txBody>
          <a:bodyPr/>
          <a:lstStyle/>
          <a:p>
            <a:fld id="{F0FFBA74-A297-476A-9576-5FA25982D35F}" type="slidenum">
              <a:rPr lang="en-AU" smtClean="0"/>
              <a:pPr/>
              <a:t>14</a:t>
            </a:fld>
            <a:endParaRPr lang="en-AU"/>
          </a:p>
        </p:txBody>
      </p:sp>
    </p:spTree>
    <p:extLst>
      <p:ext uri="{BB962C8B-B14F-4D97-AF65-F5344CB8AC3E}">
        <p14:creationId xmlns:p14="http://schemas.microsoft.com/office/powerpoint/2010/main" val="4082711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BD8E1B-4CDD-495E-BDE6-8E98BA74C115}"/>
              </a:ext>
            </a:extLst>
          </p:cNvPr>
          <p:cNvSpPr>
            <a:spLocks noGrp="1"/>
          </p:cNvSpPr>
          <p:nvPr>
            <p:ph type="title"/>
          </p:nvPr>
        </p:nvSpPr>
        <p:spPr/>
        <p:txBody>
          <a:bodyPr/>
          <a:lstStyle/>
          <a:p>
            <a:r>
              <a:rPr lang="en-US"/>
              <a:t>CDI roadmap for 2018 (2 of 2) </a:t>
            </a:r>
            <a:endParaRPr lang="en-US" dirty="0"/>
          </a:p>
        </p:txBody>
      </p:sp>
      <p:pic>
        <p:nvPicPr>
          <p:cNvPr id="6" name="Picture 5">
            <a:extLst>
              <a:ext uri="{FF2B5EF4-FFF2-40B4-BE49-F238E27FC236}">
                <a16:creationId xmlns:a16="http://schemas.microsoft.com/office/drawing/2014/main" id="{3C7C5347-E177-48BC-8797-378E5D92CA5C}"/>
              </a:ext>
            </a:extLst>
          </p:cNvPr>
          <p:cNvPicPr>
            <a:picLocks noChangeAspect="1"/>
          </p:cNvPicPr>
          <p:nvPr/>
        </p:nvPicPr>
        <p:blipFill>
          <a:blip r:embed="rId2"/>
          <a:stretch>
            <a:fillRect/>
          </a:stretch>
        </p:blipFill>
        <p:spPr>
          <a:xfrm>
            <a:off x="366185" y="1124744"/>
            <a:ext cx="11459633" cy="3838488"/>
          </a:xfrm>
          <a:prstGeom prst="rect">
            <a:avLst/>
          </a:prstGeom>
        </p:spPr>
      </p:pic>
      <p:sp>
        <p:nvSpPr>
          <p:cNvPr id="8" name="TextBox 7">
            <a:extLst>
              <a:ext uri="{FF2B5EF4-FFF2-40B4-BE49-F238E27FC236}">
                <a16:creationId xmlns:a16="http://schemas.microsoft.com/office/drawing/2014/main" id="{98261CDA-08C8-471D-8641-D94BEE22A1C3}"/>
              </a:ext>
            </a:extLst>
          </p:cNvPr>
          <p:cNvSpPr txBox="1"/>
          <p:nvPr/>
        </p:nvSpPr>
        <p:spPr>
          <a:xfrm>
            <a:off x="210635" y="6113886"/>
            <a:ext cx="3602268" cy="276999"/>
          </a:xfrm>
          <a:prstGeom prst="rect">
            <a:avLst/>
          </a:prstGeom>
          <a:noFill/>
        </p:spPr>
        <p:txBody>
          <a:bodyPr wrap="none" rtlCol="0">
            <a:spAutoFit/>
          </a:bodyPr>
          <a:lstStyle/>
          <a:p>
            <a:pPr>
              <a:buNone/>
            </a:pPr>
            <a:r>
              <a:rPr lang="en-US" sz="1200" b="0" dirty="0"/>
              <a:t>CDI 2018 roadmap and cue card is available </a:t>
            </a:r>
            <a:r>
              <a:rPr lang="en-US" sz="1200" b="0" dirty="0">
                <a:hlinkClick r:id="rId3"/>
              </a:rPr>
              <a:t>here </a:t>
            </a:r>
            <a:endParaRPr lang="en-US" sz="1200" b="0" dirty="0"/>
          </a:p>
        </p:txBody>
      </p:sp>
      <p:sp>
        <p:nvSpPr>
          <p:cNvPr id="12" name="Date Placeholder 11">
            <a:extLst>
              <a:ext uri="{FF2B5EF4-FFF2-40B4-BE49-F238E27FC236}">
                <a16:creationId xmlns:a16="http://schemas.microsoft.com/office/drawing/2014/main" id="{4768F6B8-8385-43ED-A8EB-7B4BA84CCFBC}"/>
              </a:ext>
            </a:extLst>
          </p:cNvPr>
          <p:cNvSpPr>
            <a:spLocks noGrp="1"/>
          </p:cNvSpPr>
          <p:nvPr>
            <p:ph type="dt" sz="half" idx="12"/>
          </p:nvPr>
        </p:nvSpPr>
        <p:spPr/>
        <p:txBody>
          <a:bodyPr/>
          <a:lstStyle/>
          <a:p>
            <a:pPr>
              <a:spcBef>
                <a:spcPct val="0"/>
              </a:spcBef>
              <a:buFontTx/>
              <a:buNone/>
            </a:pPr>
            <a:fld id="{67282A7C-F3E3-421B-999B-0183CDA7E5D0}" type="datetime4">
              <a:rPr lang="en-AU" smtClean="0"/>
              <a:t>26 January 2018</a:t>
            </a:fld>
            <a:endParaRPr lang="en-AU"/>
          </a:p>
        </p:txBody>
      </p:sp>
      <p:sp>
        <p:nvSpPr>
          <p:cNvPr id="13" name="Footer Placeholder 12">
            <a:extLst>
              <a:ext uri="{FF2B5EF4-FFF2-40B4-BE49-F238E27FC236}">
                <a16:creationId xmlns:a16="http://schemas.microsoft.com/office/drawing/2014/main" id="{5B305412-146A-4A72-9634-847DE82AB64A}"/>
              </a:ext>
            </a:extLst>
          </p:cNvPr>
          <p:cNvSpPr>
            <a:spLocks noGrp="1"/>
          </p:cNvSpPr>
          <p:nvPr>
            <p:ph type="ftr" sz="quarter" idx="10"/>
          </p:nvPr>
        </p:nvSpPr>
        <p:spPr/>
        <p:txBody>
          <a:bodyPr/>
          <a:lstStyle/>
          <a:p>
            <a:r>
              <a:rPr lang="en-US"/>
              <a:t>IBM Services Platform with Watson   |   IBM Confidential </a:t>
            </a:r>
            <a:endParaRPr lang="en-AU"/>
          </a:p>
        </p:txBody>
      </p:sp>
      <p:sp>
        <p:nvSpPr>
          <p:cNvPr id="14" name="Slide Number Placeholder 13">
            <a:extLst>
              <a:ext uri="{FF2B5EF4-FFF2-40B4-BE49-F238E27FC236}">
                <a16:creationId xmlns:a16="http://schemas.microsoft.com/office/drawing/2014/main" id="{D62DB754-6A77-4D7C-AE6A-0EB2FF043E9D}"/>
              </a:ext>
            </a:extLst>
          </p:cNvPr>
          <p:cNvSpPr>
            <a:spLocks noGrp="1"/>
          </p:cNvSpPr>
          <p:nvPr>
            <p:ph type="sldNum" sz="quarter" idx="11"/>
          </p:nvPr>
        </p:nvSpPr>
        <p:spPr/>
        <p:txBody>
          <a:bodyPr/>
          <a:lstStyle/>
          <a:p>
            <a:fld id="{F0FFBA74-A297-476A-9576-5FA25982D35F}" type="slidenum">
              <a:rPr lang="en-AU" smtClean="0"/>
              <a:pPr/>
              <a:t>15</a:t>
            </a:fld>
            <a:endParaRPr lang="en-AU"/>
          </a:p>
        </p:txBody>
      </p:sp>
    </p:spTree>
    <p:extLst>
      <p:ext uri="{BB962C8B-B14F-4D97-AF65-F5344CB8AC3E}">
        <p14:creationId xmlns:p14="http://schemas.microsoft.com/office/powerpoint/2010/main" val="2273939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a:t>Technical Design – IBM Implementation</a:t>
            </a:r>
            <a:endParaRPr lang="en-GB" dirty="0"/>
          </a:p>
        </p:txBody>
      </p:sp>
      <p:sp>
        <p:nvSpPr>
          <p:cNvPr id="67" name="Cloud 66"/>
          <p:cNvSpPr/>
          <p:nvPr/>
        </p:nvSpPr>
        <p:spPr bwMode="auto">
          <a:xfrm>
            <a:off x="3284084" y="2612703"/>
            <a:ext cx="2107600" cy="2440545"/>
          </a:xfrm>
          <a:prstGeom prst="cloud">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lnSpc>
                <a:spcPct val="90000"/>
              </a:lnSpc>
              <a:buNone/>
            </a:pPr>
            <a:r>
              <a:rPr lang="en-GB" sz="750" dirty="0"/>
              <a:t>IBM Bluemix infrastructure</a:t>
            </a:r>
          </a:p>
          <a:p>
            <a:pPr algn="ctr" defTabSz="685800">
              <a:lnSpc>
                <a:spcPct val="90000"/>
              </a:lnSpc>
              <a:buNone/>
            </a:pPr>
            <a:r>
              <a:rPr lang="en-GB" sz="750" dirty="0"/>
              <a:t>Restricted Yellow Zone VLAN</a:t>
            </a:r>
          </a:p>
        </p:txBody>
      </p:sp>
      <p:sp>
        <p:nvSpPr>
          <p:cNvPr id="68" name="Cloud 67"/>
          <p:cNvSpPr/>
          <p:nvPr/>
        </p:nvSpPr>
        <p:spPr bwMode="auto">
          <a:xfrm>
            <a:off x="7339055" y="2526171"/>
            <a:ext cx="2520315" cy="2554605"/>
          </a:xfrm>
          <a:prstGeom prst="cloud">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lnSpc>
                <a:spcPct val="90000"/>
              </a:lnSpc>
            </a:pPr>
            <a:endParaRPr lang="en-GB" sz="750" dirty="0"/>
          </a:p>
        </p:txBody>
      </p:sp>
      <p:pic>
        <p:nvPicPr>
          <p:cNvPr id="69" name="Picture 68"/>
          <p:cNvPicPr>
            <a:picLocks noChangeAspect="1"/>
          </p:cNvPicPr>
          <p:nvPr/>
        </p:nvPicPr>
        <p:blipFill>
          <a:blip r:embed="rId2"/>
          <a:stretch>
            <a:fillRect/>
          </a:stretch>
        </p:blipFill>
        <p:spPr>
          <a:xfrm>
            <a:off x="3617706" y="3258476"/>
            <a:ext cx="478721" cy="648450"/>
          </a:xfrm>
          <a:prstGeom prst="rect">
            <a:avLst/>
          </a:prstGeom>
        </p:spPr>
      </p:pic>
      <p:pic>
        <p:nvPicPr>
          <p:cNvPr id="70" name="Picture 69"/>
          <p:cNvPicPr>
            <a:picLocks noChangeAspect="1"/>
          </p:cNvPicPr>
          <p:nvPr/>
        </p:nvPicPr>
        <p:blipFill>
          <a:blip r:embed="rId3"/>
          <a:stretch>
            <a:fillRect/>
          </a:stretch>
        </p:blipFill>
        <p:spPr>
          <a:xfrm>
            <a:off x="3657601" y="4782476"/>
            <a:ext cx="555925" cy="458074"/>
          </a:xfrm>
          <a:prstGeom prst="rect">
            <a:avLst/>
          </a:prstGeom>
        </p:spPr>
      </p:pic>
      <p:pic>
        <p:nvPicPr>
          <p:cNvPr id="71" name="Picture 70"/>
          <p:cNvPicPr>
            <a:picLocks noChangeAspect="1"/>
          </p:cNvPicPr>
          <p:nvPr/>
        </p:nvPicPr>
        <p:blipFill>
          <a:blip r:embed="rId3"/>
          <a:stretch>
            <a:fillRect/>
          </a:stretch>
        </p:blipFill>
        <p:spPr>
          <a:xfrm>
            <a:off x="6969767" y="3230484"/>
            <a:ext cx="471752" cy="750582"/>
          </a:xfrm>
          <a:prstGeom prst="rect">
            <a:avLst/>
          </a:prstGeom>
        </p:spPr>
      </p:pic>
      <p:pic>
        <p:nvPicPr>
          <p:cNvPr id="72" name="Picture 71"/>
          <p:cNvPicPr>
            <a:picLocks noChangeAspect="1"/>
          </p:cNvPicPr>
          <p:nvPr/>
        </p:nvPicPr>
        <p:blipFill>
          <a:blip r:embed="rId3"/>
          <a:stretch>
            <a:fillRect/>
          </a:stretch>
        </p:blipFill>
        <p:spPr>
          <a:xfrm>
            <a:off x="5086388" y="3227475"/>
            <a:ext cx="471752" cy="750582"/>
          </a:xfrm>
          <a:prstGeom prst="rect">
            <a:avLst/>
          </a:prstGeom>
        </p:spPr>
      </p:pic>
      <p:sp>
        <p:nvSpPr>
          <p:cNvPr id="74" name="Cylinder 73"/>
          <p:cNvSpPr/>
          <p:nvPr/>
        </p:nvSpPr>
        <p:spPr bwMode="auto">
          <a:xfrm rot="16200000">
            <a:off x="6146434" y="2932907"/>
            <a:ext cx="228828" cy="1401611"/>
          </a:xfrm>
          <a:prstGeom prst="ca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vert" wrap="square" lIns="68580" tIns="34290" rIns="68580" bIns="34290" numCol="1" rtlCol="0" anchor="t" anchorCtr="0" compatLnSpc="1">
            <a:prstTxWarp prst="textNoShape">
              <a:avLst/>
            </a:prstTxWarp>
          </a:bodyPr>
          <a:lstStyle/>
          <a:p>
            <a:pPr algn="ctr" defTabSz="685800">
              <a:lnSpc>
                <a:spcPct val="90000"/>
              </a:lnSpc>
              <a:buNone/>
            </a:pPr>
            <a:r>
              <a:rPr lang="en-GB" sz="750" dirty="0"/>
              <a:t>IPSec VPN</a:t>
            </a:r>
          </a:p>
        </p:txBody>
      </p:sp>
      <p:sp>
        <p:nvSpPr>
          <p:cNvPr id="75" name="TextBox 74"/>
          <p:cNvSpPr txBox="1"/>
          <p:nvPr/>
        </p:nvSpPr>
        <p:spPr>
          <a:xfrm>
            <a:off x="8034618" y="2835848"/>
            <a:ext cx="1502334" cy="369332"/>
          </a:xfrm>
          <a:prstGeom prst="rect">
            <a:avLst/>
          </a:prstGeom>
          <a:noFill/>
        </p:spPr>
        <p:txBody>
          <a:bodyPr wrap="none" rtlCol="0">
            <a:spAutoFit/>
          </a:bodyPr>
          <a:lstStyle/>
          <a:p>
            <a:pPr algn="ctr">
              <a:buNone/>
            </a:pPr>
            <a:r>
              <a:rPr lang="en-GB" sz="750" dirty="0"/>
              <a:t>IBM Bluemix </a:t>
            </a:r>
            <a:r>
              <a:rPr lang="en-GB" sz="750" dirty="0" err="1"/>
              <a:t>infrastructurer</a:t>
            </a:r>
            <a:endParaRPr lang="en-GB" sz="750" dirty="0"/>
          </a:p>
          <a:p>
            <a:pPr algn="ctr">
              <a:buNone/>
            </a:pPr>
            <a:r>
              <a:rPr lang="en-GB" sz="750" dirty="0"/>
              <a:t>DevTest Yellow Zone VLAN</a:t>
            </a:r>
          </a:p>
        </p:txBody>
      </p:sp>
      <p:sp>
        <p:nvSpPr>
          <p:cNvPr id="76" name="TextBox 75"/>
          <p:cNvSpPr txBox="1"/>
          <p:nvPr/>
        </p:nvSpPr>
        <p:spPr>
          <a:xfrm>
            <a:off x="6153875" y="1432011"/>
            <a:ext cx="3129625" cy="369332"/>
          </a:xfrm>
          <a:prstGeom prst="rect">
            <a:avLst/>
          </a:prstGeom>
          <a:noFill/>
        </p:spPr>
        <p:txBody>
          <a:bodyPr wrap="square" rtlCol="0">
            <a:spAutoFit/>
          </a:bodyPr>
          <a:lstStyle/>
          <a:p>
            <a:pPr algn="ctr">
              <a:buNone/>
            </a:pPr>
            <a:r>
              <a:rPr lang="en-GB" sz="900" dirty="0"/>
              <a:t>User restricted to specified account and authorised Insights only. </a:t>
            </a:r>
          </a:p>
        </p:txBody>
      </p:sp>
      <p:pic>
        <p:nvPicPr>
          <p:cNvPr id="77" name="Graphic 76" descr="Man"/>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4994" y="1880031"/>
            <a:ext cx="486163" cy="486163"/>
          </a:xfrm>
          <a:prstGeom prst="rect">
            <a:avLst/>
          </a:prstGeom>
        </p:spPr>
      </p:pic>
      <p:sp>
        <p:nvSpPr>
          <p:cNvPr id="78" name="TextBox 77"/>
          <p:cNvSpPr txBox="1"/>
          <p:nvPr/>
        </p:nvSpPr>
        <p:spPr>
          <a:xfrm>
            <a:off x="5654033" y="1560685"/>
            <a:ext cx="760784" cy="369332"/>
          </a:xfrm>
          <a:prstGeom prst="rect">
            <a:avLst/>
          </a:prstGeom>
          <a:noFill/>
        </p:spPr>
        <p:txBody>
          <a:bodyPr wrap="square" rtlCol="0">
            <a:spAutoFit/>
          </a:bodyPr>
          <a:lstStyle/>
          <a:p>
            <a:pPr algn="ctr">
              <a:buNone/>
            </a:pPr>
            <a:r>
              <a:rPr lang="en-GB" sz="900" dirty="0"/>
              <a:t>CDI w3 User</a:t>
            </a:r>
          </a:p>
        </p:txBody>
      </p:sp>
      <p:pic>
        <p:nvPicPr>
          <p:cNvPr id="81" name="Picture 80"/>
          <p:cNvPicPr>
            <a:picLocks noChangeAspect="1"/>
          </p:cNvPicPr>
          <p:nvPr/>
        </p:nvPicPr>
        <p:blipFill>
          <a:blip r:embed="rId2"/>
          <a:stretch>
            <a:fillRect/>
          </a:stretch>
        </p:blipFill>
        <p:spPr>
          <a:xfrm>
            <a:off x="3657601" y="4096676"/>
            <a:ext cx="558783" cy="648450"/>
          </a:xfrm>
          <a:prstGeom prst="rect">
            <a:avLst/>
          </a:prstGeom>
        </p:spPr>
      </p:pic>
      <p:sp>
        <p:nvSpPr>
          <p:cNvPr id="82" name="TextBox 81"/>
          <p:cNvSpPr txBox="1"/>
          <p:nvPr/>
        </p:nvSpPr>
        <p:spPr>
          <a:xfrm>
            <a:off x="3200401" y="3487076"/>
            <a:ext cx="1692998" cy="430887"/>
          </a:xfrm>
          <a:prstGeom prst="rect">
            <a:avLst/>
          </a:prstGeom>
          <a:noFill/>
        </p:spPr>
        <p:txBody>
          <a:bodyPr wrap="square" rtlCol="0">
            <a:spAutoFit/>
          </a:bodyPr>
          <a:lstStyle/>
          <a:p>
            <a:pPr algn="ctr">
              <a:buNone/>
            </a:pPr>
            <a:r>
              <a:rPr lang="en-GB" sz="1100" dirty="0">
                <a:solidFill>
                  <a:srgbClr val="FF0000"/>
                </a:solidFill>
              </a:rPr>
              <a:t>CDI Prod Infrastructure</a:t>
            </a:r>
          </a:p>
        </p:txBody>
      </p:sp>
      <p:pic>
        <p:nvPicPr>
          <p:cNvPr id="84" name="Picture 83"/>
          <p:cNvPicPr>
            <a:picLocks noChangeAspect="1"/>
          </p:cNvPicPr>
          <p:nvPr/>
        </p:nvPicPr>
        <p:blipFill>
          <a:blip r:embed="rId2"/>
          <a:stretch>
            <a:fillRect/>
          </a:stretch>
        </p:blipFill>
        <p:spPr>
          <a:xfrm>
            <a:off x="9036058" y="3176498"/>
            <a:ext cx="478721" cy="648450"/>
          </a:xfrm>
          <a:prstGeom prst="rect">
            <a:avLst/>
          </a:prstGeom>
        </p:spPr>
      </p:pic>
      <p:pic>
        <p:nvPicPr>
          <p:cNvPr id="86" name="Picture 85"/>
          <p:cNvPicPr>
            <a:picLocks noChangeAspect="1"/>
          </p:cNvPicPr>
          <p:nvPr/>
        </p:nvPicPr>
        <p:blipFill>
          <a:blip r:embed="rId2"/>
          <a:stretch>
            <a:fillRect/>
          </a:stretch>
        </p:blipFill>
        <p:spPr>
          <a:xfrm>
            <a:off x="7940838" y="3115867"/>
            <a:ext cx="478721" cy="648450"/>
          </a:xfrm>
          <a:prstGeom prst="rect">
            <a:avLst/>
          </a:prstGeom>
        </p:spPr>
      </p:pic>
      <p:pic>
        <p:nvPicPr>
          <p:cNvPr id="87" name="Picture 86"/>
          <p:cNvPicPr>
            <a:picLocks noChangeAspect="1"/>
          </p:cNvPicPr>
          <p:nvPr/>
        </p:nvPicPr>
        <p:blipFill>
          <a:blip r:embed="rId2"/>
          <a:stretch>
            <a:fillRect/>
          </a:stretch>
        </p:blipFill>
        <p:spPr>
          <a:xfrm>
            <a:off x="8251123" y="4020476"/>
            <a:ext cx="478721" cy="648450"/>
          </a:xfrm>
          <a:prstGeom prst="rect">
            <a:avLst/>
          </a:prstGeom>
        </p:spPr>
      </p:pic>
      <p:sp>
        <p:nvSpPr>
          <p:cNvPr id="91" name="TextBox 90"/>
          <p:cNvSpPr txBox="1"/>
          <p:nvPr/>
        </p:nvSpPr>
        <p:spPr>
          <a:xfrm>
            <a:off x="7608457" y="3262766"/>
            <a:ext cx="1188242" cy="461665"/>
          </a:xfrm>
          <a:prstGeom prst="rect">
            <a:avLst/>
          </a:prstGeom>
          <a:noFill/>
        </p:spPr>
        <p:txBody>
          <a:bodyPr wrap="square" rtlCol="0">
            <a:spAutoFit/>
          </a:bodyPr>
          <a:lstStyle/>
          <a:p>
            <a:pPr algn="ctr">
              <a:buNone/>
            </a:pPr>
            <a:r>
              <a:rPr lang="en-GB" sz="1200" dirty="0">
                <a:solidFill>
                  <a:srgbClr val="FF0000"/>
                </a:solidFill>
              </a:rPr>
              <a:t>CDI Pilot Infrastructure</a:t>
            </a:r>
          </a:p>
        </p:txBody>
      </p:sp>
      <p:sp>
        <p:nvSpPr>
          <p:cNvPr id="92" name="TextBox 91"/>
          <p:cNvSpPr txBox="1"/>
          <p:nvPr/>
        </p:nvSpPr>
        <p:spPr>
          <a:xfrm>
            <a:off x="8719085" y="3199505"/>
            <a:ext cx="1268004" cy="461665"/>
          </a:xfrm>
          <a:prstGeom prst="rect">
            <a:avLst/>
          </a:prstGeom>
          <a:noFill/>
        </p:spPr>
        <p:txBody>
          <a:bodyPr wrap="square" rtlCol="0">
            <a:spAutoFit/>
          </a:bodyPr>
          <a:lstStyle/>
          <a:p>
            <a:pPr algn="ctr">
              <a:buNone/>
            </a:pPr>
            <a:r>
              <a:rPr lang="en-GB" sz="1200" dirty="0">
                <a:solidFill>
                  <a:srgbClr val="FF0000"/>
                </a:solidFill>
              </a:rPr>
              <a:t>CDI DevTest Infrastructure</a:t>
            </a:r>
          </a:p>
        </p:txBody>
      </p:sp>
      <p:pic>
        <p:nvPicPr>
          <p:cNvPr id="93" name="Picture 92"/>
          <p:cNvPicPr>
            <a:picLocks noChangeAspect="1"/>
          </p:cNvPicPr>
          <p:nvPr/>
        </p:nvPicPr>
        <p:blipFill>
          <a:blip r:embed="rId3"/>
          <a:stretch>
            <a:fillRect/>
          </a:stretch>
        </p:blipFill>
        <p:spPr>
          <a:xfrm>
            <a:off x="8229600" y="4782476"/>
            <a:ext cx="471752" cy="457200"/>
          </a:xfrm>
          <a:prstGeom prst="rect">
            <a:avLst/>
          </a:prstGeom>
        </p:spPr>
      </p:pic>
      <p:sp>
        <p:nvSpPr>
          <p:cNvPr id="97" name="Cylinder 96"/>
          <p:cNvSpPr/>
          <p:nvPr/>
        </p:nvSpPr>
        <p:spPr bwMode="auto">
          <a:xfrm>
            <a:off x="6749880" y="5775312"/>
            <a:ext cx="616201" cy="515283"/>
          </a:xfrm>
          <a:prstGeom prst="can">
            <a:avLst/>
          </a:prstGeom>
          <a:gradFill flip="none" rotWithShape="1">
            <a:gsLst>
              <a:gs pos="0">
                <a:schemeClr val="accent3">
                  <a:lumMod val="85000"/>
                  <a:shade val="30000"/>
                  <a:satMod val="115000"/>
                </a:schemeClr>
              </a:gs>
              <a:gs pos="50000">
                <a:schemeClr val="accent3">
                  <a:lumMod val="85000"/>
                  <a:shade val="67500"/>
                  <a:satMod val="115000"/>
                </a:schemeClr>
              </a:gs>
              <a:gs pos="100000">
                <a:schemeClr val="accent3">
                  <a:lumMod val="85000"/>
                  <a:shade val="100000"/>
                  <a:satMod val="115000"/>
                </a:schemeClr>
              </a:gs>
            </a:gsLst>
            <a:lin ang="18900000" scaled="1"/>
            <a:tileRect/>
          </a:gra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eaLnBrk="1" hangingPunct="1">
              <a:lnSpc>
                <a:spcPct val="90000"/>
              </a:lnSpc>
              <a:buNone/>
            </a:pPr>
            <a:r>
              <a:rPr lang="en-GB" sz="750" dirty="0"/>
              <a:t>Data</a:t>
            </a:r>
          </a:p>
        </p:txBody>
      </p:sp>
      <p:sp>
        <p:nvSpPr>
          <p:cNvPr id="98" name="Cylinder 97"/>
          <p:cNvSpPr/>
          <p:nvPr/>
        </p:nvSpPr>
        <p:spPr bwMode="auto">
          <a:xfrm>
            <a:off x="7766480" y="5775312"/>
            <a:ext cx="616201" cy="515283"/>
          </a:xfrm>
          <a:prstGeom prst="can">
            <a:avLst/>
          </a:prstGeom>
          <a:gradFill flip="none" rotWithShape="1">
            <a:gsLst>
              <a:gs pos="0">
                <a:schemeClr val="accent3">
                  <a:lumMod val="85000"/>
                  <a:shade val="30000"/>
                  <a:satMod val="115000"/>
                </a:schemeClr>
              </a:gs>
              <a:gs pos="50000">
                <a:schemeClr val="accent3">
                  <a:lumMod val="85000"/>
                  <a:shade val="67500"/>
                  <a:satMod val="115000"/>
                </a:schemeClr>
              </a:gs>
              <a:gs pos="100000">
                <a:schemeClr val="accent3">
                  <a:lumMod val="85000"/>
                  <a:shade val="100000"/>
                  <a:satMod val="115000"/>
                </a:schemeClr>
              </a:gs>
            </a:gsLst>
            <a:lin ang="18900000" scaled="1"/>
            <a:tileRect/>
          </a:gra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eaLnBrk="1" hangingPunct="1">
              <a:lnSpc>
                <a:spcPct val="90000"/>
              </a:lnSpc>
              <a:buNone/>
            </a:pPr>
            <a:r>
              <a:rPr lang="en-GB" sz="750" dirty="0"/>
              <a:t>Data</a:t>
            </a:r>
          </a:p>
        </p:txBody>
      </p:sp>
      <p:sp>
        <p:nvSpPr>
          <p:cNvPr id="99" name="Cloud 98"/>
          <p:cNvSpPr/>
          <p:nvPr/>
        </p:nvSpPr>
        <p:spPr bwMode="auto">
          <a:xfrm>
            <a:off x="3690796" y="5441759"/>
            <a:ext cx="2438611" cy="836441"/>
          </a:xfrm>
          <a:prstGeom prst="cloud">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lnSpc>
                <a:spcPct val="90000"/>
              </a:lnSpc>
              <a:buNone/>
            </a:pPr>
            <a:r>
              <a:rPr lang="en-GB" sz="750" dirty="0"/>
              <a:t>GSNI Network</a:t>
            </a:r>
          </a:p>
        </p:txBody>
      </p:sp>
      <p:sp>
        <p:nvSpPr>
          <p:cNvPr id="100" name="Cloud 99"/>
          <p:cNvSpPr/>
          <p:nvPr/>
        </p:nvSpPr>
        <p:spPr bwMode="auto">
          <a:xfrm>
            <a:off x="6363001" y="5262505"/>
            <a:ext cx="2236211" cy="463758"/>
          </a:xfrm>
          <a:prstGeom prst="cloud">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lnSpc>
                <a:spcPct val="90000"/>
              </a:lnSpc>
              <a:buNone/>
            </a:pPr>
            <a:r>
              <a:rPr lang="en-GB" sz="750" dirty="0"/>
              <a:t>9. Network</a:t>
            </a:r>
          </a:p>
        </p:txBody>
      </p:sp>
      <p:sp>
        <p:nvSpPr>
          <p:cNvPr id="101" name="Cylinder 100"/>
          <p:cNvSpPr/>
          <p:nvPr/>
        </p:nvSpPr>
        <p:spPr bwMode="auto">
          <a:xfrm>
            <a:off x="4572001" y="6154077"/>
            <a:ext cx="616201" cy="515283"/>
          </a:xfrm>
          <a:prstGeom prst="can">
            <a:avLst/>
          </a:prstGeom>
          <a:gradFill flip="none" rotWithShape="1">
            <a:gsLst>
              <a:gs pos="0">
                <a:schemeClr val="accent3">
                  <a:lumMod val="85000"/>
                  <a:shade val="30000"/>
                  <a:satMod val="115000"/>
                </a:schemeClr>
              </a:gs>
              <a:gs pos="50000">
                <a:schemeClr val="accent3">
                  <a:lumMod val="85000"/>
                  <a:shade val="67500"/>
                  <a:satMod val="115000"/>
                </a:schemeClr>
              </a:gs>
              <a:gs pos="100000">
                <a:schemeClr val="accent3">
                  <a:lumMod val="85000"/>
                  <a:shade val="100000"/>
                  <a:satMod val="115000"/>
                </a:schemeClr>
              </a:gs>
            </a:gsLst>
            <a:lin ang="18900000" scaled="1"/>
            <a:tileRect/>
          </a:gra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eaLnBrk="1" hangingPunct="1">
              <a:lnSpc>
                <a:spcPct val="90000"/>
              </a:lnSpc>
              <a:buNone/>
            </a:pPr>
            <a:r>
              <a:rPr lang="en-GB" sz="750" dirty="0"/>
              <a:t>Data</a:t>
            </a:r>
          </a:p>
        </p:txBody>
      </p:sp>
      <p:sp>
        <p:nvSpPr>
          <p:cNvPr id="110" name="Cylinder 109"/>
          <p:cNvSpPr/>
          <p:nvPr/>
        </p:nvSpPr>
        <p:spPr bwMode="auto">
          <a:xfrm>
            <a:off x="5791740" y="2388427"/>
            <a:ext cx="664300" cy="441695"/>
          </a:xfrm>
          <a:prstGeom prst="can">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eaLnBrk="1" hangingPunct="1">
              <a:lnSpc>
                <a:spcPct val="90000"/>
              </a:lnSpc>
              <a:buNone/>
            </a:pPr>
            <a:r>
              <a:rPr lang="en-GB" sz="750" dirty="0"/>
              <a:t>BluePages</a:t>
            </a:r>
          </a:p>
        </p:txBody>
      </p:sp>
      <p:sp>
        <p:nvSpPr>
          <p:cNvPr id="111" name="Rectangle: Folded Corner 110"/>
          <p:cNvSpPr/>
          <p:nvPr/>
        </p:nvSpPr>
        <p:spPr>
          <a:xfrm>
            <a:off x="5829754" y="2872208"/>
            <a:ext cx="566184" cy="374060"/>
          </a:xfrm>
          <a:prstGeom prst="foldedCorner">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eaLnBrk="1" hangingPunct="1">
              <a:lnSpc>
                <a:spcPct val="90000"/>
              </a:lnSpc>
              <a:buNone/>
            </a:pPr>
            <a:r>
              <a:rPr lang="en-GB" sz="750" dirty="0"/>
              <a:t>Blue Groups</a:t>
            </a:r>
          </a:p>
        </p:txBody>
      </p:sp>
      <p:cxnSp>
        <p:nvCxnSpPr>
          <p:cNvPr id="115" name="Connector: Elbow 114"/>
          <p:cNvCxnSpPr>
            <a:cxnSpLocks/>
            <a:stCxn id="77" idx="1"/>
            <a:endCxn id="69" idx="3"/>
          </p:cNvCxnSpPr>
          <p:nvPr/>
        </p:nvCxnSpPr>
        <p:spPr>
          <a:xfrm rot="10800000" flipV="1">
            <a:off x="4096428" y="2123112"/>
            <a:ext cx="1718567" cy="1459589"/>
          </a:xfrm>
          <a:prstGeom prst="bentConnector3">
            <a:avLst>
              <a:gd name="adj1" fmla="val 303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p:cNvCxnSpPr>
            <a:cxnSpLocks/>
            <a:stCxn id="77" idx="3"/>
          </p:cNvCxnSpPr>
          <p:nvPr/>
        </p:nvCxnSpPr>
        <p:spPr>
          <a:xfrm>
            <a:off x="6301157" y="2123113"/>
            <a:ext cx="1283323" cy="1955095"/>
          </a:xfrm>
          <a:prstGeom prst="bentConnector3">
            <a:avLst>
              <a:gd name="adj1" fmla="val 665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p:cNvCxnSpPr>
            <a:cxnSpLocks/>
            <a:stCxn id="81" idx="2"/>
            <a:endCxn id="173" idx="0"/>
          </p:cNvCxnSpPr>
          <p:nvPr/>
        </p:nvCxnSpPr>
        <p:spPr>
          <a:xfrm rot="16200000" flipH="1">
            <a:off x="3918926" y="4763192"/>
            <a:ext cx="558773" cy="52263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p:cNvCxnSpPr>
            <a:cxnSpLocks/>
            <a:stCxn id="87" idx="2"/>
            <a:endCxn id="182" idx="0"/>
          </p:cNvCxnSpPr>
          <p:nvPr/>
        </p:nvCxnSpPr>
        <p:spPr>
          <a:xfrm rot="5400000">
            <a:off x="8016954" y="4689948"/>
            <a:ext cx="494550" cy="452509"/>
          </a:xfrm>
          <a:prstGeom prst="bentConnector3">
            <a:avLst>
              <a:gd name="adj1" fmla="val 7201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p:cNvCxnSpPr>
            <a:cxnSpLocks/>
            <a:stCxn id="87" idx="2"/>
            <a:endCxn id="179" idx="0"/>
          </p:cNvCxnSpPr>
          <p:nvPr/>
        </p:nvCxnSpPr>
        <p:spPr>
          <a:xfrm rot="5400000">
            <a:off x="6683454" y="3432648"/>
            <a:ext cx="570750" cy="30433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p:cNvCxnSpPr>
            <a:cxnSpLocks/>
            <a:stCxn id="81" idx="2"/>
            <a:endCxn id="183" idx="0"/>
          </p:cNvCxnSpPr>
          <p:nvPr/>
        </p:nvCxnSpPr>
        <p:spPr>
          <a:xfrm rot="16200000" flipH="1">
            <a:off x="5283008" y="3399110"/>
            <a:ext cx="418350" cy="3110382"/>
          </a:xfrm>
          <a:prstGeom prst="bentConnector3">
            <a:avLst>
              <a:gd name="adj1" fmla="val 3699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 name="Graphic 121" descr="Man"/>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9907" y="5059951"/>
            <a:ext cx="486163" cy="486163"/>
          </a:xfrm>
          <a:prstGeom prst="rect">
            <a:avLst/>
          </a:prstGeom>
        </p:spPr>
      </p:pic>
      <p:sp>
        <p:nvSpPr>
          <p:cNvPr id="123" name="TextBox 122"/>
          <p:cNvSpPr txBox="1"/>
          <p:nvPr/>
        </p:nvSpPr>
        <p:spPr>
          <a:xfrm>
            <a:off x="8954456" y="4738946"/>
            <a:ext cx="773834" cy="369332"/>
          </a:xfrm>
          <a:prstGeom prst="rect">
            <a:avLst/>
          </a:prstGeom>
          <a:noFill/>
        </p:spPr>
        <p:txBody>
          <a:bodyPr wrap="square" rtlCol="0">
            <a:spAutoFit/>
          </a:bodyPr>
          <a:lstStyle/>
          <a:p>
            <a:pPr algn="ctr">
              <a:buNone/>
            </a:pPr>
            <a:r>
              <a:rPr lang="en-GB" sz="900" dirty="0"/>
              <a:t>Operational Support</a:t>
            </a:r>
          </a:p>
        </p:txBody>
      </p:sp>
      <p:sp>
        <p:nvSpPr>
          <p:cNvPr id="124" name="TextBox 123"/>
          <p:cNvSpPr txBox="1"/>
          <p:nvPr/>
        </p:nvSpPr>
        <p:spPr>
          <a:xfrm>
            <a:off x="9034347" y="5535726"/>
            <a:ext cx="792205" cy="207749"/>
          </a:xfrm>
          <a:prstGeom prst="rect">
            <a:avLst/>
          </a:prstGeom>
          <a:noFill/>
        </p:spPr>
        <p:txBody>
          <a:bodyPr wrap="none" rtlCol="0">
            <a:spAutoFit/>
          </a:bodyPr>
          <a:lstStyle/>
          <a:p>
            <a:pPr>
              <a:buNone/>
            </a:pPr>
            <a:r>
              <a:rPr lang="en-GB" sz="750" dirty="0"/>
              <a:t>GR Resource</a:t>
            </a:r>
          </a:p>
        </p:txBody>
      </p:sp>
      <p:pic>
        <p:nvPicPr>
          <p:cNvPr id="125" name="Graphic 124" descr="Man"/>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10199" y="2241774"/>
            <a:ext cx="486163" cy="486163"/>
          </a:xfrm>
          <a:prstGeom prst="rect">
            <a:avLst/>
          </a:prstGeom>
        </p:spPr>
      </p:pic>
      <p:sp>
        <p:nvSpPr>
          <p:cNvPr id="126" name="TextBox 125"/>
          <p:cNvSpPr txBox="1"/>
          <p:nvPr/>
        </p:nvSpPr>
        <p:spPr>
          <a:xfrm>
            <a:off x="2653308" y="1939089"/>
            <a:ext cx="847717" cy="369332"/>
          </a:xfrm>
          <a:prstGeom prst="rect">
            <a:avLst/>
          </a:prstGeom>
          <a:noFill/>
        </p:spPr>
        <p:txBody>
          <a:bodyPr wrap="square" rtlCol="0">
            <a:spAutoFit/>
          </a:bodyPr>
          <a:lstStyle/>
          <a:p>
            <a:pPr algn="ctr">
              <a:buNone/>
            </a:pPr>
            <a:r>
              <a:rPr lang="en-GB" sz="900" dirty="0"/>
              <a:t>Operational Support</a:t>
            </a:r>
          </a:p>
        </p:txBody>
      </p:sp>
      <p:sp>
        <p:nvSpPr>
          <p:cNvPr id="127" name="TextBox 126"/>
          <p:cNvSpPr txBox="1"/>
          <p:nvPr/>
        </p:nvSpPr>
        <p:spPr>
          <a:xfrm>
            <a:off x="2491028" y="2684370"/>
            <a:ext cx="1107686" cy="600164"/>
          </a:xfrm>
          <a:prstGeom prst="rect">
            <a:avLst/>
          </a:prstGeom>
          <a:noFill/>
        </p:spPr>
        <p:txBody>
          <a:bodyPr wrap="square" rtlCol="0">
            <a:spAutoFit/>
          </a:bodyPr>
          <a:lstStyle/>
          <a:p>
            <a:pPr algn="ctr">
              <a:buNone/>
            </a:pPr>
            <a:r>
              <a:rPr lang="en-GB" sz="750" dirty="0"/>
              <a:t>Non-GR Resource</a:t>
            </a:r>
          </a:p>
          <a:p>
            <a:pPr algn="ctr">
              <a:buNone/>
            </a:pPr>
            <a:r>
              <a:rPr lang="en-GB" sz="750" dirty="0"/>
              <a:t>where privileged access may lead to access to data</a:t>
            </a:r>
          </a:p>
        </p:txBody>
      </p:sp>
      <p:pic>
        <p:nvPicPr>
          <p:cNvPr id="128" name="Graphic 127" descr="Man"/>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47462" y="5052518"/>
            <a:ext cx="486163" cy="486163"/>
          </a:xfrm>
          <a:prstGeom prst="rect">
            <a:avLst/>
          </a:prstGeom>
        </p:spPr>
      </p:pic>
      <p:sp>
        <p:nvSpPr>
          <p:cNvPr id="129" name="TextBox 128"/>
          <p:cNvSpPr txBox="1"/>
          <p:nvPr/>
        </p:nvSpPr>
        <p:spPr>
          <a:xfrm>
            <a:off x="9692011" y="4731512"/>
            <a:ext cx="760784" cy="369332"/>
          </a:xfrm>
          <a:prstGeom prst="rect">
            <a:avLst/>
          </a:prstGeom>
          <a:noFill/>
        </p:spPr>
        <p:txBody>
          <a:bodyPr wrap="square" rtlCol="0">
            <a:spAutoFit/>
          </a:bodyPr>
          <a:lstStyle/>
          <a:p>
            <a:pPr algn="ctr">
              <a:buNone/>
            </a:pPr>
            <a:r>
              <a:rPr lang="en-GB" sz="900" dirty="0"/>
              <a:t>Dev and Test</a:t>
            </a:r>
          </a:p>
        </p:txBody>
      </p:sp>
      <p:sp>
        <p:nvSpPr>
          <p:cNvPr id="130" name="TextBox 129"/>
          <p:cNvSpPr txBox="1"/>
          <p:nvPr/>
        </p:nvSpPr>
        <p:spPr>
          <a:xfrm>
            <a:off x="9667598" y="5548421"/>
            <a:ext cx="924202" cy="207749"/>
          </a:xfrm>
          <a:prstGeom prst="rect">
            <a:avLst/>
          </a:prstGeom>
          <a:noFill/>
        </p:spPr>
        <p:txBody>
          <a:bodyPr wrap="square" rtlCol="0">
            <a:spAutoFit/>
          </a:bodyPr>
          <a:lstStyle/>
          <a:p>
            <a:pPr algn="ctr">
              <a:buNone/>
            </a:pPr>
            <a:r>
              <a:rPr lang="en-GB" sz="750" dirty="0"/>
              <a:t>GR Resource</a:t>
            </a:r>
          </a:p>
        </p:txBody>
      </p:sp>
      <p:pic>
        <p:nvPicPr>
          <p:cNvPr id="132" name="Graphic 131" descr="Man"/>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5349" y="2260096"/>
            <a:ext cx="486163" cy="486163"/>
          </a:xfrm>
          <a:prstGeom prst="rect">
            <a:avLst/>
          </a:prstGeom>
        </p:spPr>
      </p:pic>
      <p:sp>
        <p:nvSpPr>
          <p:cNvPr id="133" name="TextBox 132"/>
          <p:cNvSpPr txBox="1"/>
          <p:nvPr/>
        </p:nvSpPr>
        <p:spPr>
          <a:xfrm>
            <a:off x="1699898" y="1939089"/>
            <a:ext cx="760784" cy="369332"/>
          </a:xfrm>
          <a:prstGeom prst="rect">
            <a:avLst/>
          </a:prstGeom>
          <a:noFill/>
        </p:spPr>
        <p:txBody>
          <a:bodyPr wrap="square" rtlCol="0">
            <a:spAutoFit/>
          </a:bodyPr>
          <a:lstStyle/>
          <a:p>
            <a:pPr algn="ctr">
              <a:buNone/>
            </a:pPr>
            <a:r>
              <a:rPr lang="en-GB" sz="900" dirty="0"/>
              <a:t>L2 Support</a:t>
            </a:r>
          </a:p>
        </p:txBody>
      </p:sp>
      <p:sp>
        <p:nvSpPr>
          <p:cNvPr id="134" name="TextBox 133"/>
          <p:cNvSpPr txBox="1"/>
          <p:nvPr/>
        </p:nvSpPr>
        <p:spPr>
          <a:xfrm>
            <a:off x="1590324" y="2736283"/>
            <a:ext cx="1011815" cy="207749"/>
          </a:xfrm>
          <a:prstGeom prst="rect">
            <a:avLst/>
          </a:prstGeom>
          <a:noFill/>
        </p:spPr>
        <p:txBody>
          <a:bodyPr wrap="none" rtlCol="0">
            <a:spAutoFit/>
          </a:bodyPr>
          <a:lstStyle/>
          <a:p>
            <a:pPr>
              <a:buNone/>
            </a:pPr>
            <a:r>
              <a:rPr lang="en-GB" sz="750" dirty="0"/>
              <a:t>Non-GR Resource</a:t>
            </a:r>
          </a:p>
        </p:txBody>
      </p:sp>
      <p:sp>
        <p:nvSpPr>
          <p:cNvPr id="131" name="Cloud 130">
            <a:extLst>
              <a:ext uri="{FF2B5EF4-FFF2-40B4-BE49-F238E27FC236}">
                <a16:creationId xmlns:a16="http://schemas.microsoft.com/office/drawing/2014/main" id="{6582C074-3A65-4913-AC20-88C0664307AE}"/>
              </a:ext>
            </a:extLst>
          </p:cNvPr>
          <p:cNvSpPr/>
          <p:nvPr/>
        </p:nvSpPr>
        <p:spPr bwMode="auto">
          <a:xfrm>
            <a:off x="1600201" y="5392076"/>
            <a:ext cx="1447800" cy="685800"/>
          </a:xfrm>
          <a:prstGeom prst="cloud">
            <a:avLst/>
          </a:prstGeom>
          <a:solidFill>
            <a:srgbClr val="FED2D9"/>
          </a:solid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lnSpc>
                <a:spcPct val="90000"/>
              </a:lnSpc>
              <a:buNone/>
            </a:pPr>
            <a:r>
              <a:rPr lang="en-GB" sz="750" dirty="0"/>
              <a:t>Cust Network</a:t>
            </a:r>
          </a:p>
        </p:txBody>
      </p:sp>
      <p:pic>
        <p:nvPicPr>
          <p:cNvPr id="135" name="Picture 134">
            <a:extLst>
              <a:ext uri="{FF2B5EF4-FFF2-40B4-BE49-F238E27FC236}">
                <a16:creationId xmlns:a16="http://schemas.microsoft.com/office/drawing/2014/main" id="{C3A73533-A246-49EB-85A1-6DF7D5DF5864}"/>
              </a:ext>
            </a:extLst>
          </p:cNvPr>
          <p:cNvPicPr>
            <a:picLocks noChangeAspect="1"/>
          </p:cNvPicPr>
          <p:nvPr/>
        </p:nvPicPr>
        <p:blipFill>
          <a:blip r:embed="rId3"/>
          <a:stretch>
            <a:fillRect/>
          </a:stretch>
        </p:blipFill>
        <p:spPr>
          <a:xfrm>
            <a:off x="2667002" y="5392077"/>
            <a:ext cx="531145" cy="304799"/>
          </a:xfrm>
          <a:prstGeom prst="rect">
            <a:avLst/>
          </a:prstGeom>
        </p:spPr>
      </p:pic>
      <p:sp>
        <p:nvSpPr>
          <p:cNvPr id="136" name="Cylinder 135">
            <a:extLst>
              <a:ext uri="{FF2B5EF4-FFF2-40B4-BE49-F238E27FC236}">
                <a16:creationId xmlns:a16="http://schemas.microsoft.com/office/drawing/2014/main" id="{77F8E2A4-2B9D-4162-9528-3A3F6FC99C12}"/>
              </a:ext>
            </a:extLst>
          </p:cNvPr>
          <p:cNvSpPr/>
          <p:nvPr/>
        </p:nvSpPr>
        <p:spPr bwMode="auto">
          <a:xfrm>
            <a:off x="2057401" y="6077877"/>
            <a:ext cx="616201" cy="515283"/>
          </a:xfrm>
          <a:prstGeom prst="can">
            <a:avLst/>
          </a:prstGeom>
          <a:gradFill flip="none" rotWithShape="1">
            <a:gsLst>
              <a:gs pos="0">
                <a:schemeClr val="accent3">
                  <a:lumMod val="85000"/>
                  <a:shade val="30000"/>
                  <a:satMod val="115000"/>
                </a:schemeClr>
              </a:gs>
              <a:gs pos="50000">
                <a:schemeClr val="accent3">
                  <a:lumMod val="85000"/>
                  <a:shade val="67500"/>
                  <a:satMod val="115000"/>
                </a:schemeClr>
              </a:gs>
              <a:gs pos="100000">
                <a:schemeClr val="accent3">
                  <a:lumMod val="85000"/>
                  <a:shade val="100000"/>
                  <a:satMod val="115000"/>
                </a:schemeClr>
              </a:gs>
            </a:gsLst>
            <a:lin ang="18900000" scaled="1"/>
            <a:tileRect/>
          </a:gra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eaLnBrk="1" hangingPunct="1">
              <a:lnSpc>
                <a:spcPct val="90000"/>
              </a:lnSpc>
              <a:buNone/>
            </a:pPr>
            <a:r>
              <a:rPr lang="en-GB" sz="750" dirty="0"/>
              <a:t>Data</a:t>
            </a:r>
          </a:p>
        </p:txBody>
      </p:sp>
      <p:pic>
        <p:nvPicPr>
          <p:cNvPr id="137" name="Picture 136">
            <a:extLst>
              <a:ext uri="{FF2B5EF4-FFF2-40B4-BE49-F238E27FC236}">
                <a16:creationId xmlns:a16="http://schemas.microsoft.com/office/drawing/2014/main" id="{D6C9C957-A8F3-467B-81D4-AE5BEF2A5E90}"/>
              </a:ext>
            </a:extLst>
          </p:cNvPr>
          <p:cNvPicPr>
            <a:picLocks noChangeAspect="1"/>
          </p:cNvPicPr>
          <p:nvPr/>
        </p:nvPicPr>
        <p:blipFill>
          <a:blip r:embed="rId3"/>
          <a:stretch>
            <a:fillRect/>
          </a:stretch>
        </p:blipFill>
        <p:spPr>
          <a:xfrm>
            <a:off x="3581401" y="5392077"/>
            <a:ext cx="531145" cy="304799"/>
          </a:xfrm>
          <a:prstGeom prst="rect">
            <a:avLst/>
          </a:prstGeom>
        </p:spPr>
      </p:pic>
      <p:cxnSp>
        <p:nvCxnSpPr>
          <p:cNvPr id="24" name="Connector: Elbow 23">
            <a:extLst>
              <a:ext uri="{FF2B5EF4-FFF2-40B4-BE49-F238E27FC236}">
                <a16:creationId xmlns:a16="http://schemas.microsoft.com/office/drawing/2014/main" id="{332BC164-126C-4D58-9B63-D8A49D27CB29}"/>
              </a:ext>
            </a:extLst>
          </p:cNvPr>
          <p:cNvCxnSpPr>
            <a:cxnSpLocks/>
            <a:stCxn id="81" idx="2"/>
            <a:endCxn id="135" idx="3"/>
          </p:cNvCxnSpPr>
          <p:nvPr/>
        </p:nvCxnSpPr>
        <p:spPr bwMode="auto">
          <a:xfrm rot="5400000">
            <a:off x="3167894" y="4775378"/>
            <a:ext cx="799350" cy="738846"/>
          </a:xfrm>
          <a:prstGeom prst="bentConnector2">
            <a:avLst/>
          </a:prstGeom>
          <a:noFill/>
          <a:ln w="9525" cap="flat" cmpd="sng" algn="ctr">
            <a:solidFill>
              <a:schemeClr val="tx1"/>
            </a:solidFill>
            <a:prstDash val="solid"/>
            <a:round/>
            <a:headEnd type="none" w="med" len="med"/>
            <a:tailEnd type="triangle"/>
          </a:ln>
          <a:effectLst/>
        </p:spPr>
      </p:cxnSp>
      <p:sp>
        <p:nvSpPr>
          <p:cNvPr id="138" name="TextBox 137">
            <a:extLst>
              <a:ext uri="{FF2B5EF4-FFF2-40B4-BE49-F238E27FC236}">
                <a16:creationId xmlns:a16="http://schemas.microsoft.com/office/drawing/2014/main" id="{73FE97E9-A12E-48A1-9D08-A9A98F3E2C9C}"/>
              </a:ext>
            </a:extLst>
          </p:cNvPr>
          <p:cNvSpPr txBox="1"/>
          <p:nvPr/>
        </p:nvSpPr>
        <p:spPr>
          <a:xfrm>
            <a:off x="3429001" y="4325277"/>
            <a:ext cx="1063491" cy="276999"/>
          </a:xfrm>
          <a:prstGeom prst="rect">
            <a:avLst/>
          </a:prstGeom>
          <a:noFill/>
        </p:spPr>
        <p:txBody>
          <a:bodyPr wrap="square" rtlCol="0">
            <a:spAutoFit/>
          </a:bodyPr>
          <a:lstStyle/>
          <a:p>
            <a:pPr algn="ctr">
              <a:buNone/>
            </a:pPr>
            <a:r>
              <a:rPr lang="en-GB" sz="1200" dirty="0">
                <a:solidFill>
                  <a:srgbClr val="FF0000"/>
                </a:solidFill>
              </a:rPr>
              <a:t>Proxy</a:t>
            </a:r>
          </a:p>
        </p:txBody>
      </p:sp>
      <p:sp>
        <p:nvSpPr>
          <p:cNvPr id="139" name="TextBox 138">
            <a:extLst>
              <a:ext uri="{FF2B5EF4-FFF2-40B4-BE49-F238E27FC236}">
                <a16:creationId xmlns:a16="http://schemas.microsoft.com/office/drawing/2014/main" id="{84942BB3-8EDE-49B7-BB50-78CDA0B6315E}"/>
              </a:ext>
            </a:extLst>
          </p:cNvPr>
          <p:cNvSpPr txBox="1"/>
          <p:nvPr/>
        </p:nvSpPr>
        <p:spPr>
          <a:xfrm>
            <a:off x="8022523" y="4172877"/>
            <a:ext cx="1063491" cy="307777"/>
          </a:xfrm>
          <a:prstGeom prst="rect">
            <a:avLst/>
          </a:prstGeom>
          <a:noFill/>
        </p:spPr>
        <p:txBody>
          <a:bodyPr wrap="square" rtlCol="0">
            <a:spAutoFit/>
          </a:bodyPr>
          <a:lstStyle/>
          <a:p>
            <a:pPr algn="ctr">
              <a:buNone/>
            </a:pPr>
            <a:r>
              <a:rPr lang="en-GB" dirty="0">
                <a:solidFill>
                  <a:srgbClr val="FF0000"/>
                </a:solidFill>
              </a:rPr>
              <a:t>Proxy</a:t>
            </a:r>
          </a:p>
        </p:txBody>
      </p:sp>
      <p:cxnSp>
        <p:nvCxnSpPr>
          <p:cNvPr id="145" name="Connector: Elbow 144">
            <a:extLst>
              <a:ext uri="{FF2B5EF4-FFF2-40B4-BE49-F238E27FC236}">
                <a16:creationId xmlns:a16="http://schemas.microsoft.com/office/drawing/2014/main" id="{B35E32FF-6795-4B0B-BA96-9148D0B7C3AB}"/>
              </a:ext>
            </a:extLst>
          </p:cNvPr>
          <p:cNvCxnSpPr>
            <a:cxnSpLocks/>
            <a:stCxn id="69" idx="2"/>
            <a:endCxn id="81" idx="0"/>
          </p:cNvCxnSpPr>
          <p:nvPr/>
        </p:nvCxnSpPr>
        <p:spPr bwMode="auto">
          <a:xfrm rot="16200000" flipH="1">
            <a:off x="3802154" y="3961838"/>
            <a:ext cx="189750" cy="79926"/>
          </a:xfrm>
          <a:prstGeom prst="bentConnector3">
            <a:avLst>
              <a:gd name="adj1" fmla="val 50000"/>
            </a:avLst>
          </a:prstGeom>
          <a:noFill/>
          <a:ln w="9525" cap="flat" cmpd="sng" algn="ctr">
            <a:solidFill>
              <a:schemeClr val="tx1"/>
            </a:solidFill>
            <a:prstDash val="solid"/>
            <a:round/>
            <a:headEnd type="none" w="med" len="med"/>
            <a:tailEnd type="triangle"/>
          </a:ln>
          <a:effectLst/>
        </p:spPr>
      </p:cxnSp>
      <p:cxnSp>
        <p:nvCxnSpPr>
          <p:cNvPr id="149" name="Connector: Elbow 148">
            <a:extLst>
              <a:ext uri="{FF2B5EF4-FFF2-40B4-BE49-F238E27FC236}">
                <a16:creationId xmlns:a16="http://schemas.microsoft.com/office/drawing/2014/main" id="{FE76152D-BB8E-498E-9A05-AB27CF206C58}"/>
              </a:ext>
            </a:extLst>
          </p:cNvPr>
          <p:cNvCxnSpPr>
            <a:stCxn id="86" idx="2"/>
            <a:endCxn id="87" idx="0"/>
          </p:cNvCxnSpPr>
          <p:nvPr/>
        </p:nvCxnSpPr>
        <p:spPr bwMode="auto">
          <a:xfrm rot="16200000" flipH="1">
            <a:off x="8207262" y="3737254"/>
            <a:ext cx="256159" cy="310285"/>
          </a:xfrm>
          <a:prstGeom prst="bentConnector3">
            <a:avLst/>
          </a:prstGeom>
          <a:noFill/>
          <a:ln w="9525" cap="flat" cmpd="sng" algn="ctr">
            <a:solidFill>
              <a:schemeClr val="tx1"/>
            </a:solidFill>
            <a:prstDash val="solid"/>
            <a:round/>
            <a:headEnd type="none" w="med" len="med"/>
            <a:tailEnd type="triangle"/>
          </a:ln>
          <a:effectLst/>
        </p:spPr>
      </p:cxnSp>
      <p:cxnSp>
        <p:nvCxnSpPr>
          <p:cNvPr id="151" name="Connector: Elbow 150">
            <a:extLst>
              <a:ext uri="{FF2B5EF4-FFF2-40B4-BE49-F238E27FC236}">
                <a16:creationId xmlns:a16="http://schemas.microsoft.com/office/drawing/2014/main" id="{894E700A-CA36-4F61-B7C0-A3E2E216F932}"/>
              </a:ext>
            </a:extLst>
          </p:cNvPr>
          <p:cNvCxnSpPr>
            <a:stCxn id="84" idx="2"/>
            <a:endCxn id="87" idx="3"/>
          </p:cNvCxnSpPr>
          <p:nvPr/>
        </p:nvCxnSpPr>
        <p:spPr bwMode="auto">
          <a:xfrm rot="5400000">
            <a:off x="8742756" y="3812038"/>
            <a:ext cx="519753" cy="545575"/>
          </a:xfrm>
          <a:prstGeom prst="bentConnector2">
            <a:avLst/>
          </a:prstGeom>
          <a:noFill/>
          <a:ln w="9525" cap="flat" cmpd="sng" algn="ctr">
            <a:solidFill>
              <a:schemeClr val="tx1"/>
            </a:solidFill>
            <a:prstDash val="solid"/>
            <a:round/>
            <a:headEnd type="none" w="med" len="med"/>
            <a:tailEnd type="triangle"/>
          </a:ln>
          <a:effectLst/>
        </p:spPr>
      </p:cxnSp>
      <p:pic>
        <p:nvPicPr>
          <p:cNvPr id="173" name="Picture 172">
            <a:extLst>
              <a:ext uri="{FF2B5EF4-FFF2-40B4-BE49-F238E27FC236}">
                <a16:creationId xmlns:a16="http://schemas.microsoft.com/office/drawing/2014/main" id="{30F9F140-3D0A-412E-B33D-37501571BF14}"/>
              </a:ext>
            </a:extLst>
          </p:cNvPr>
          <p:cNvPicPr>
            <a:picLocks noChangeAspect="1"/>
          </p:cNvPicPr>
          <p:nvPr/>
        </p:nvPicPr>
        <p:blipFill>
          <a:blip r:embed="rId3"/>
          <a:stretch>
            <a:fillRect/>
          </a:stretch>
        </p:blipFill>
        <p:spPr>
          <a:xfrm>
            <a:off x="4194058" y="5303899"/>
            <a:ext cx="531148" cy="228601"/>
          </a:xfrm>
          <a:prstGeom prst="rect">
            <a:avLst/>
          </a:prstGeom>
        </p:spPr>
      </p:pic>
      <p:pic>
        <p:nvPicPr>
          <p:cNvPr id="179" name="Picture 178">
            <a:extLst>
              <a:ext uri="{FF2B5EF4-FFF2-40B4-BE49-F238E27FC236}">
                <a16:creationId xmlns:a16="http://schemas.microsoft.com/office/drawing/2014/main" id="{E36EEFF7-0696-494A-99E2-618A6D89716F}"/>
              </a:ext>
            </a:extLst>
          </p:cNvPr>
          <p:cNvPicPr>
            <a:picLocks noChangeAspect="1"/>
          </p:cNvPicPr>
          <p:nvPr/>
        </p:nvPicPr>
        <p:blipFill>
          <a:blip r:embed="rId3"/>
          <a:stretch>
            <a:fillRect/>
          </a:stretch>
        </p:blipFill>
        <p:spPr>
          <a:xfrm>
            <a:off x="5181600" y="5239677"/>
            <a:ext cx="531148" cy="228601"/>
          </a:xfrm>
          <a:prstGeom prst="rect">
            <a:avLst/>
          </a:prstGeom>
        </p:spPr>
      </p:pic>
      <p:pic>
        <p:nvPicPr>
          <p:cNvPr id="180" name="Picture 179">
            <a:extLst>
              <a:ext uri="{FF2B5EF4-FFF2-40B4-BE49-F238E27FC236}">
                <a16:creationId xmlns:a16="http://schemas.microsoft.com/office/drawing/2014/main" id="{EF37FDCF-00C2-4015-AE6E-FAE1DF77DECD}"/>
              </a:ext>
            </a:extLst>
          </p:cNvPr>
          <p:cNvPicPr>
            <a:picLocks noChangeAspect="1"/>
          </p:cNvPicPr>
          <p:nvPr/>
        </p:nvPicPr>
        <p:blipFill>
          <a:blip r:embed="rId3"/>
          <a:stretch>
            <a:fillRect/>
          </a:stretch>
        </p:blipFill>
        <p:spPr>
          <a:xfrm>
            <a:off x="4648200" y="6001677"/>
            <a:ext cx="531148" cy="228601"/>
          </a:xfrm>
          <a:prstGeom prst="rect">
            <a:avLst/>
          </a:prstGeom>
        </p:spPr>
      </p:pic>
      <p:pic>
        <p:nvPicPr>
          <p:cNvPr id="181" name="Picture 180">
            <a:extLst>
              <a:ext uri="{FF2B5EF4-FFF2-40B4-BE49-F238E27FC236}">
                <a16:creationId xmlns:a16="http://schemas.microsoft.com/office/drawing/2014/main" id="{53612E4C-7BB7-43A2-A925-48BDBA15AFE8}"/>
              </a:ext>
            </a:extLst>
          </p:cNvPr>
          <p:cNvPicPr>
            <a:picLocks noChangeAspect="1"/>
          </p:cNvPicPr>
          <p:nvPr/>
        </p:nvPicPr>
        <p:blipFill>
          <a:blip r:embed="rId3"/>
          <a:stretch>
            <a:fillRect/>
          </a:stretch>
        </p:blipFill>
        <p:spPr>
          <a:xfrm>
            <a:off x="2133600" y="5925477"/>
            <a:ext cx="531148" cy="228601"/>
          </a:xfrm>
          <a:prstGeom prst="rect">
            <a:avLst/>
          </a:prstGeom>
        </p:spPr>
      </p:pic>
      <p:pic>
        <p:nvPicPr>
          <p:cNvPr id="182" name="Picture 181">
            <a:extLst>
              <a:ext uri="{FF2B5EF4-FFF2-40B4-BE49-F238E27FC236}">
                <a16:creationId xmlns:a16="http://schemas.microsoft.com/office/drawing/2014/main" id="{71973F84-D8BE-4112-BC33-EBA0765627E9}"/>
              </a:ext>
            </a:extLst>
          </p:cNvPr>
          <p:cNvPicPr>
            <a:picLocks noChangeAspect="1"/>
          </p:cNvPicPr>
          <p:nvPr/>
        </p:nvPicPr>
        <p:blipFill>
          <a:blip r:embed="rId3"/>
          <a:stretch>
            <a:fillRect/>
          </a:stretch>
        </p:blipFill>
        <p:spPr>
          <a:xfrm>
            <a:off x="7772400" y="5163477"/>
            <a:ext cx="531148" cy="228601"/>
          </a:xfrm>
          <a:prstGeom prst="rect">
            <a:avLst/>
          </a:prstGeom>
        </p:spPr>
      </p:pic>
      <p:pic>
        <p:nvPicPr>
          <p:cNvPr id="183" name="Picture 182">
            <a:extLst>
              <a:ext uri="{FF2B5EF4-FFF2-40B4-BE49-F238E27FC236}">
                <a16:creationId xmlns:a16="http://schemas.microsoft.com/office/drawing/2014/main" id="{BD08D83A-9685-497B-BD2E-E6A52C6DD021}"/>
              </a:ext>
            </a:extLst>
          </p:cNvPr>
          <p:cNvPicPr>
            <a:picLocks noChangeAspect="1"/>
          </p:cNvPicPr>
          <p:nvPr/>
        </p:nvPicPr>
        <p:blipFill>
          <a:blip r:embed="rId3"/>
          <a:stretch>
            <a:fillRect/>
          </a:stretch>
        </p:blipFill>
        <p:spPr>
          <a:xfrm>
            <a:off x="6781800" y="5163477"/>
            <a:ext cx="531148" cy="228601"/>
          </a:xfrm>
          <a:prstGeom prst="rect">
            <a:avLst/>
          </a:prstGeom>
        </p:spPr>
      </p:pic>
      <p:pic>
        <p:nvPicPr>
          <p:cNvPr id="184" name="Picture 183">
            <a:extLst>
              <a:ext uri="{FF2B5EF4-FFF2-40B4-BE49-F238E27FC236}">
                <a16:creationId xmlns:a16="http://schemas.microsoft.com/office/drawing/2014/main" id="{176E258F-2CC0-4823-8750-EE1D825F6B9F}"/>
              </a:ext>
            </a:extLst>
          </p:cNvPr>
          <p:cNvPicPr>
            <a:picLocks noChangeAspect="1"/>
          </p:cNvPicPr>
          <p:nvPr/>
        </p:nvPicPr>
        <p:blipFill>
          <a:blip r:embed="rId3"/>
          <a:stretch>
            <a:fillRect/>
          </a:stretch>
        </p:blipFill>
        <p:spPr>
          <a:xfrm>
            <a:off x="6781800" y="5620677"/>
            <a:ext cx="531148" cy="228601"/>
          </a:xfrm>
          <a:prstGeom prst="rect">
            <a:avLst/>
          </a:prstGeom>
        </p:spPr>
      </p:pic>
      <p:pic>
        <p:nvPicPr>
          <p:cNvPr id="185" name="Picture 184">
            <a:extLst>
              <a:ext uri="{FF2B5EF4-FFF2-40B4-BE49-F238E27FC236}">
                <a16:creationId xmlns:a16="http://schemas.microsoft.com/office/drawing/2014/main" id="{4A60CA39-20D6-4A5A-A229-1C4E1949F3D2}"/>
              </a:ext>
            </a:extLst>
          </p:cNvPr>
          <p:cNvPicPr>
            <a:picLocks noChangeAspect="1"/>
          </p:cNvPicPr>
          <p:nvPr/>
        </p:nvPicPr>
        <p:blipFill>
          <a:blip r:embed="rId3"/>
          <a:stretch>
            <a:fillRect/>
          </a:stretch>
        </p:blipFill>
        <p:spPr>
          <a:xfrm>
            <a:off x="7772400" y="5620677"/>
            <a:ext cx="531148" cy="228601"/>
          </a:xfrm>
          <a:prstGeom prst="rect">
            <a:avLst/>
          </a:prstGeom>
        </p:spPr>
      </p:pic>
      <p:sp>
        <p:nvSpPr>
          <p:cNvPr id="4" name="TextBox 3">
            <a:extLst>
              <a:ext uri="{FF2B5EF4-FFF2-40B4-BE49-F238E27FC236}">
                <a16:creationId xmlns:a16="http://schemas.microsoft.com/office/drawing/2014/main" id="{0E53B6EC-130C-40F6-B90E-86CF4139678D}"/>
              </a:ext>
            </a:extLst>
          </p:cNvPr>
          <p:cNvSpPr txBox="1"/>
          <p:nvPr/>
        </p:nvSpPr>
        <p:spPr>
          <a:xfrm>
            <a:off x="263353" y="998547"/>
            <a:ext cx="11737304" cy="523220"/>
          </a:xfrm>
          <a:prstGeom prst="rect">
            <a:avLst/>
          </a:prstGeom>
          <a:noFill/>
        </p:spPr>
        <p:txBody>
          <a:bodyPr wrap="square" rtlCol="0">
            <a:spAutoFit/>
          </a:bodyPr>
          <a:lstStyle/>
          <a:p>
            <a:pPr>
              <a:buNone/>
            </a:pPr>
            <a:r>
              <a:rPr lang="en-GB" b="0" dirty="0"/>
              <a:t>The customer network must be connected to GSNI to enable the integration with the CDI of the associated geography as shown in the high level overview of CDI Logical network Architecture</a:t>
            </a:r>
            <a:endParaRPr lang="en-US" b="0" dirty="0"/>
          </a:p>
        </p:txBody>
      </p:sp>
      <p:sp>
        <p:nvSpPr>
          <p:cNvPr id="8" name="Date Placeholder 7">
            <a:extLst>
              <a:ext uri="{FF2B5EF4-FFF2-40B4-BE49-F238E27FC236}">
                <a16:creationId xmlns:a16="http://schemas.microsoft.com/office/drawing/2014/main" id="{F5AB29DA-677F-4EC0-A27E-B410F54931FA}"/>
              </a:ext>
            </a:extLst>
          </p:cNvPr>
          <p:cNvSpPr>
            <a:spLocks noGrp="1"/>
          </p:cNvSpPr>
          <p:nvPr>
            <p:ph type="dt" sz="half" idx="12"/>
          </p:nvPr>
        </p:nvSpPr>
        <p:spPr/>
        <p:txBody>
          <a:bodyPr/>
          <a:lstStyle/>
          <a:p>
            <a:pPr>
              <a:spcBef>
                <a:spcPct val="0"/>
              </a:spcBef>
              <a:buFontTx/>
              <a:buNone/>
            </a:pPr>
            <a:fld id="{F3100EA5-DFEE-47A6-A933-AD518C8345A0}" type="datetime4">
              <a:rPr lang="en-AU" smtClean="0"/>
              <a:t>26 January 2018</a:t>
            </a:fld>
            <a:endParaRPr lang="en-AU"/>
          </a:p>
        </p:txBody>
      </p:sp>
      <p:sp>
        <p:nvSpPr>
          <p:cNvPr id="9" name="Footer Placeholder 8">
            <a:extLst>
              <a:ext uri="{FF2B5EF4-FFF2-40B4-BE49-F238E27FC236}">
                <a16:creationId xmlns:a16="http://schemas.microsoft.com/office/drawing/2014/main" id="{89DD17EB-1D6C-43DB-9342-549EE27EEFE9}"/>
              </a:ext>
            </a:extLst>
          </p:cNvPr>
          <p:cNvSpPr>
            <a:spLocks noGrp="1"/>
          </p:cNvSpPr>
          <p:nvPr>
            <p:ph type="ftr" sz="quarter" idx="10"/>
          </p:nvPr>
        </p:nvSpPr>
        <p:spPr/>
        <p:txBody>
          <a:bodyPr/>
          <a:lstStyle/>
          <a:p>
            <a:r>
              <a:rPr lang="en-US"/>
              <a:t>IBM Services Platform with Watson   |   IBM Confidential </a:t>
            </a:r>
            <a:endParaRPr lang="en-AU"/>
          </a:p>
        </p:txBody>
      </p:sp>
      <p:sp>
        <p:nvSpPr>
          <p:cNvPr id="10" name="Slide Number Placeholder 9">
            <a:extLst>
              <a:ext uri="{FF2B5EF4-FFF2-40B4-BE49-F238E27FC236}">
                <a16:creationId xmlns:a16="http://schemas.microsoft.com/office/drawing/2014/main" id="{DCEF0936-C912-4328-8754-8441AEC87732}"/>
              </a:ext>
            </a:extLst>
          </p:cNvPr>
          <p:cNvSpPr>
            <a:spLocks noGrp="1"/>
          </p:cNvSpPr>
          <p:nvPr>
            <p:ph type="sldNum" sz="quarter" idx="11"/>
          </p:nvPr>
        </p:nvSpPr>
        <p:spPr/>
        <p:txBody>
          <a:bodyPr/>
          <a:lstStyle/>
          <a:p>
            <a:fld id="{F0FFBA74-A297-476A-9576-5FA25982D35F}" type="slidenum">
              <a:rPr lang="en-AU" smtClean="0"/>
              <a:pPr/>
              <a:t>16</a:t>
            </a:fld>
            <a:endParaRPr lang="en-AU"/>
          </a:p>
        </p:txBody>
      </p:sp>
    </p:spTree>
    <p:extLst>
      <p:ext uri="{BB962C8B-B14F-4D97-AF65-F5344CB8AC3E}">
        <p14:creationId xmlns:p14="http://schemas.microsoft.com/office/powerpoint/2010/main" val="452681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91847-08D2-48DC-84D1-FBB9208DC156}"/>
              </a:ext>
            </a:extLst>
          </p:cNvPr>
          <p:cNvSpPr>
            <a:spLocks noGrp="1"/>
          </p:cNvSpPr>
          <p:nvPr>
            <p:ph type="title"/>
          </p:nvPr>
        </p:nvSpPr>
        <p:spPr/>
        <p:txBody>
          <a:bodyPr/>
          <a:lstStyle/>
          <a:p>
            <a:r>
              <a:rPr lang="en-AU"/>
              <a:t>Scoping and Estimating</a:t>
            </a:r>
            <a:endParaRPr lang="en-AU" dirty="0"/>
          </a:p>
        </p:txBody>
      </p:sp>
      <p:sp>
        <p:nvSpPr>
          <p:cNvPr id="6" name="Content Placeholder 5">
            <a:extLst>
              <a:ext uri="{FF2B5EF4-FFF2-40B4-BE49-F238E27FC236}">
                <a16:creationId xmlns:a16="http://schemas.microsoft.com/office/drawing/2014/main" id="{D33F6B1C-B02B-462B-A4DD-F44DC40FDA58}"/>
              </a:ext>
            </a:extLst>
          </p:cNvPr>
          <p:cNvSpPr>
            <a:spLocks noGrp="1"/>
          </p:cNvSpPr>
          <p:nvPr>
            <p:ph idx="1"/>
          </p:nvPr>
        </p:nvSpPr>
        <p:spPr/>
        <p:txBody>
          <a:bodyPr/>
          <a:lstStyle/>
          <a:p>
            <a:r>
              <a:rPr lang="en-US"/>
              <a:t>CDI does not require any cost to be added into SDM.</a:t>
            </a:r>
          </a:p>
          <a:p>
            <a:endParaRPr lang="en-US"/>
          </a:p>
          <a:p>
            <a:r>
              <a:rPr lang="en-US"/>
              <a:t>The costs for CDI are charged to Delivery at the IOT level.</a:t>
            </a:r>
            <a:br>
              <a:rPr lang="en-US"/>
            </a:br>
            <a:endParaRPr lang="en-US"/>
          </a:p>
          <a:p>
            <a:endParaRPr lang="en-AU" dirty="0"/>
          </a:p>
        </p:txBody>
      </p:sp>
      <p:sp>
        <p:nvSpPr>
          <p:cNvPr id="13" name="Date Placeholder 12">
            <a:extLst>
              <a:ext uri="{FF2B5EF4-FFF2-40B4-BE49-F238E27FC236}">
                <a16:creationId xmlns:a16="http://schemas.microsoft.com/office/drawing/2014/main" id="{34250980-E818-49C2-B294-51427B45A133}"/>
              </a:ext>
            </a:extLst>
          </p:cNvPr>
          <p:cNvSpPr>
            <a:spLocks noGrp="1"/>
          </p:cNvSpPr>
          <p:nvPr>
            <p:ph type="dt" sz="half" idx="12"/>
          </p:nvPr>
        </p:nvSpPr>
        <p:spPr/>
        <p:txBody>
          <a:bodyPr/>
          <a:lstStyle/>
          <a:p>
            <a:pPr>
              <a:spcBef>
                <a:spcPct val="0"/>
              </a:spcBef>
              <a:buFontTx/>
              <a:buNone/>
            </a:pPr>
            <a:fld id="{84343050-38C8-412D-932D-5072450BAEE6}" type="datetime4">
              <a:rPr lang="en-AU" smtClean="0"/>
              <a:t>26 January 2018</a:t>
            </a:fld>
            <a:endParaRPr lang="en-AU"/>
          </a:p>
        </p:txBody>
      </p:sp>
      <p:sp>
        <p:nvSpPr>
          <p:cNvPr id="14" name="Footer Placeholder 13">
            <a:extLst>
              <a:ext uri="{FF2B5EF4-FFF2-40B4-BE49-F238E27FC236}">
                <a16:creationId xmlns:a16="http://schemas.microsoft.com/office/drawing/2014/main" id="{6873CE1E-74C4-4FB7-97A5-D619692FF2E4}"/>
              </a:ext>
            </a:extLst>
          </p:cNvPr>
          <p:cNvSpPr>
            <a:spLocks noGrp="1"/>
          </p:cNvSpPr>
          <p:nvPr>
            <p:ph type="ftr" sz="quarter" idx="10"/>
          </p:nvPr>
        </p:nvSpPr>
        <p:spPr/>
        <p:txBody>
          <a:bodyPr/>
          <a:lstStyle/>
          <a:p>
            <a:r>
              <a:rPr lang="en-US"/>
              <a:t>IBM Services Platform with Watson   |   IBM Confidential </a:t>
            </a:r>
            <a:endParaRPr lang="en-AU"/>
          </a:p>
        </p:txBody>
      </p:sp>
      <p:sp>
        <p:nvSpPr>
          <p:cNvPr id="15" name="Slide Number Placeholder 14">
            <a:extLst>
              <a:ext uri="{FF2B5EF4-FFF2-40B4-BE49-F238E27FC236}">
                <a16:creationId xmlns:a16="http://schemas.microsoft.com/office/drawing/2014/main" id="{EB98D6FE-C549-42DA-A639-261EE1094586}"/>
              </a:ext>
            </a:extLst>
          </p:cNvPr>
          <p:cNvSpPr>
            <a:spLocks noGrp="1"/>
          </p:cNvSpPr>
          <p:nvPr>
            <p:ph type="sldNum" sz="quarter" idx="11"/>
          </p:nvPr>
        </p:nvSpPr>
        <p:spPr/>
        <p:txBody>
          <a:bodyPr/>
          <a:lstStyle/>
          <a:p>
            <a:fld id="{0C426F34-4EC7-4C3E-BCC5-CCD747DD43EB}" type="slidenum">
              <a:rPr lang="en-AU" smtClean="0"/>
              <a:pPr/>
              <a:t>17</a:t>
            </a:fld>
            <a:endParaRPr lang="en-AU"/>
          </a:p>
        </p:txBody>
      </p:sp>
    </p:spTree>
    <p:extLst>
      <p:ext uri="{BB962C8B-B14F-4D97-AF65-F5344CB8AC3E}">
        <p14:creationId xmlns:p14="http://schemas.microsoft.com/office/powerpoint/2010/main" val="2252041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2235-5311-4358-A461-661217C8EDE7}"/>
              </a:ext>
            </a:extLst>
          </p:cNvPr>
          <p:cNvSpPr>
            <a:spLocks noGrp="1"/>
          </p:cNvSpPr>
          <p:nvPr>
            <p:ph type="title"/>
          </p:nvPr>
        </p:nvSpPr>
        <p:spPr/>
        <p:txBody>
          <a:bodyPr/>
          <a:lstStyle/>
          <a:p>
            <a:r>
              <a:rPr lang="en-AU" dirty="0"/>
              <a:t>Implementation Guidance</a:t>
            </a:r>
          </a:p>
        </p:txBody>
      </p:sp>
      <p:sp>
        <p:nvSpPr>
          <p:cNvPr id="6" name="Content Placeholder 5">
            <a:extLst>
              <a:ext uri="{FF2B5EF4-FFF2-40B4-BE49-F238E27FC236}">
                <a16:creationId xmlns:a16="http://schemas.microsoft.com/office/drawing/2014/main" id="{42A3177D-BDD5-4670-8F4B-BEBCA8DABCE0}"/>
              </a:ext>
            </a:extLst>
          </p:cNvPr>
          <p:cNvSpPr>
            <a:spLocks noGrp="1"/>
          </p:cNvSpPr>
          <p:nvPr>
            <p:ph idx="1"/>
          </p:nvPr>
        </p:nvSpPr>
        <p:spPr/>
        <p:txBody>
          <a:bodyPr/>
          <a:lstStyle/>
          <a:p>
            <a:r>
              <a:rPr lang="en-US" dirty="0"/>
              <a:t>Account boarding on CDI must be approved by the DPE who will validate that the customer’s </a:t>
            </a:r>
            <a:r>
              <a:rPr lang="en-AU" dirty="0">
                <a:solidFill>
                  <a:schemeClr val="accent1"/>
                </a:solidFill>
              </a:rPr>
              <a:t>data sovereignty </a:t>
            </a:r>
            <a:r>
              <a:rPr lang="en-AU" dirty="0"/>
              <a:t>or </a:t>
            </a:r>
            <a:r>
              <a:rPr lang="en-AU" dirty="0">
                <a:solidFill>
                  <a:schemeClr val="accent1"/>
                </a:solidFill>
              </a:rPr>
              <a:t>data security and privacy constraints </a:t>
            </a:r>
            <a:r>
              <a:rPr lang="en-AU" dirty="0"/>
              <a:t>match with the use of a shared CDI instance and associated delivery model</a:t>
            </a:r>
          </a:p>
          <a:p>
            <a:endParaRPr lang="en-AU" dirty="0"/>
          </a:p>
          <a:p>
            <a:r>
              <a:rPr lang="en-AU" dirty="0"/>
              <a:t>The </a:t>
            </a:r>
            <a:r>
              <a:rPr lang="en-AU" dirty="0">
                <a:hlinkClick r:id="rId2"/>
              </a:rPr>
              <a:t>boarding template </a:t>
            </a:r>
            <a:r>
              <a:rPr lang="en-AU" dirty="0"/>
              <a:t>is to be fulfilled by the DPE with the information of the primary data sources (asset, ticket, event and automation data) and the </a:t>
            </a:r>
            <a:r>
              <a:rPr lang="en-AU" dirty="0">
                <a:hlinkClick r:id="rId2"/>
              </a:rPr>
              <a:t>boarding contact point of your geography</a:t>
            </a:r>
            <a:r>
              <a:rPr lang="en-AU" dirty="0"/>
              <a:t> is to contacted with this boarding template </a:t>
            </a:r>
          </a:p>
          <a:p>
            <a:endParaRPr lang="en-AU" dirty="0"/>
          </a:p>
          <a:p>
            <a:r>
              <a:rPr lang="en-AU" dirty="0"/>
              <a:t>The boarding of the account is done on CDI production instance</a:t>
            </a:r>
            <a:endParaRPr lang="en-US" dirty="0"/>
          </a:p>
          <a:p>
            <a:endParaRPr lang="en-AU" dirty="0"/>
          </a:p>
        </p:txBody>
      </p:sp>
      <p:sp>
        <p:nvSpPr>
          <p:cNvPr id="13" name="Date Placeholder 12">
            <a:extLst>
              <a:ext uri="{FF2B5EF4-FFF2-40B4-BE49-F238E27FC236}">
                <a16:creationId xmlns:a16="http://schemas.microsoft.com/office/drawing/2014/main" id="{1DF664F2-B779-4FCE-861D-819E9D5BDE5F}"/>
              </a:ext>
            </a:extLst>
          </p:cNvPr>
          <p:cNvSpPr>
            <a:spLocks noGrp="1"/>
          </p:cNvSpPr>
          <p:nvPr>
            <p:ph type="dt" sz="half" idx="12"/>
          </p:nvPr>
        </p:nvSpPr>
        <p:spPr/>
        <p:txBody>
          <a:bodyPr/>
          <a:lstStyle/>
          <a:p>
            <a:pPr>
              <a:spcBef>
                <a:spcPct val="0"/>
              </a:spcBef>
              <a:buFontTx/>
              <a:buNone/>
            </a:pPr>
            <a:fld id="{50E86651-8BD6-47F6-BC05-06CAFAF57750}" type="datetime4">
              <a:rPr lang="en-AU" smtClean="0"/>
              <a:t>26 January 2018</a:t>
            </a:fld>
            <a:endParaRPr lang="en-AU"/>
          </a:p>
        </p:txBody>
      </p:sp>
      <p:sp>
        <p:nvSpPr>
          <p:cNvPr id="14" name="Footer Placeholder 13">
            <a:extLst>
              <a:ext uri="{FF2B5EF4-FFF2-40B4-BE49-F238E27FC236}">
                <a16:creationId xmlns:a16="http://schemas.microsoft.com/office/drawing/2014/main" id="{41783F3C-05D4-4A5D-A6A3-E3E29F422B52}"/>
              </a:ext>
            </a:extLst>
          </p:cNvPr>
          <p:cNvSpPr>
            <a:spLocks noGrp="1"/>
          </p:cNvSpPr>
          <p:nvPr>
            <p:ph type="ftr" sz="quarter" idx="10"/>
          </p:nvPr>
        </p:nvSpPr>
        <p:spPr/>
        <p:txBody>
          <a:bodyPr/>
          <a:lstStyle/>
          <a:p>
            <a:r>
              <a:rPr lang="en-US"/>
              <a:t>IBM Services Platform with Watson   |   IBM Confidential </a:t>
            </a:r>
            <a:endParaRPr lang="en-AU"/>
          </a:p>
        </p:txBody>
      </p:sp>
      <p:sp>
        <p:nvSpPr>
          <p:cNvPr id="15" name="Slide Number Placeholder 14">
            <a:extLst>
              <a:ext uri="{FF2B5EF4-FFF2-40B4-BE49-F238E27FC236}">
                <a16:creationId xmlns:a16="http://schemas.microsoft.com/office/drawing/2014/main" id="{80BD4642-358B-482B-9D63-8462569037DA}"/>
              </a:ext>
            </a:extLst>
          </p:cNvPr>
          <p:cNvSpPr>
            <a:spLocks noGrp="1"/>
          </p:cNvSpPr>
          <p:nvPr>
            <p:ph type="sldNum" sz="quarter" idx="11"/>
          </p:nvPr>
        </p:nvSpPr>
        <p:spPr/>
        <p:txBody>
          <a:bodyPr/>
          <a:lstStyle/>
          <a:p>
            <a:fld id="{0C426F34-4EC7-4C3E-BCC5-CCD747DD43EB}" type="slidenum">
              <a:rPr lang="en-AU" smtClean="0"/>
              <a:pPr/>
              <a:t>18</a:t>
            </a:fld>
            <a:endParaRPr lang="en-AU"/>
          </a:p>
        </p:txBody>
      </p:sp>
    </p:spTree>
    <p:extLst>
      <p:ext uri="{BB962C8B-B14F-4D97-AF65-F5344CB8AC3E}">
        <p14:creationId xmlns:p14="http://schemas.microsoft.com/office/powerpoint/2010/main" val="1692934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1BFF186-E22A-4D9E-A205-1DDBAD3A1D4D}"/>
              </a:ext>
            </a:extLst>
          </p:cNvPr>
          <p:cNvGrpSpPr/>
          <p:nvPr/>
        </p:nvGrpSpPr>
        <p:grpSpPr>
          <a:xfrm>
            <a:off x="480137" y="1619424"/>
            <a:ext cx="5256584" cy="5121944"/>
            <a:chOff x="191344" y="1340439"/>
            <a:chExt cx="5256584" cy="5121944"/>
          </a:xfrm>
        </p:grpSpPr>
        <p:pic>
          <p:nvPicPr>
            <p:cNvPr id="8" name="Picture 7">
              <a:extLst>
                <a:ext uri="{FF2B5EF4-FFF2-40B4-BE49-F238E27FC236}">
                  <a16:creationId xmlns:a16="http://schemas.microsoft.com/office/drawing/2014/main" id="{07E2237F-BD44-42C1-A0DF-47127A2049AB}"/>
                </a:ext>
              </a:extLst>
            </p:cNvPr>
            <p:cNvPicPr>
              <a:picLocks noChangeAspect="1"/>
            </p:cNvPicPr>
            <p:nvPr/>
          </p:nvPicPr>
          <p:blipFill>
            <a:blip r:embed="rId2"/>
            <a:stretch>
              <a:fillRect/>
            </a:stretch>
          </p:blipFill>
          <p:spPr>
            <a:xfrm>
              <a:off x="191344" y="1340439"/>
              <a:ext cx="5256584" cy="5121944"/>
            </a:xfrm>
            <a:prstGeom prst="rect">
              <a:avLst/>
            </a:prstGeom>
            <a:ln>
              <a:solidFill>
                <a:schemeClr val="tx1"/>
              </a:solidFill>
            </a:ln>
          </p:spPr>
        </p:pic>
        <p:sp>
          <p:nvSpPr>
            <p:cNvPr id="11" name="Rectangle 10">
              <a:extLst>
                <a:ext uri="{FF2B5EF4-FFF2-40B4-BE49-F238E27FC236}">
                  <a16:creationId xmlns:a16="http://schemas.microsoft.com/office/drawing/2014/main" id="{EFD10800-5803-403C-AF2B-7DB56A175DED}"/>
                </a:ext>
              </a:extLst>
            </p:cNvPr>
            <p:cNvSpPr/>
            <p:nvPr/>
          </p:nvSpPr>
          <p:spPr bwMode="auto">
            <a:xfrm>
              <a:off x="4367808" y="1735263"/>
              <a:ext cx="864096" cy="288032"/>
            </a:xfrm>
            <a:prstGeom prst="rect">
              <a:avLst/>
            </a:prstGeom>
            <a:noFill/>
            <a:ln w="28575" cap="flat" cmpd="sng" algn="ctr">
              <a:solidFill>
                <a:schemeClr val="tx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38A4B238-A24D-4D98-86E7-1C70A0CBED10}"/>
              </a:ext>
            </a:extLst>
          </p:cNvPr>
          <p:cNvSpPr/>
          <p:nvPr/>
        </p:nvSpPr>
        <p:spPr bwMode="auto">
          <a:xfrm>
            <a:off x="654978" y="4500073"/>
            <a:ext cx="2921503" cy="1008112"/>
          </a:xfrm>
          <a:prstGeom prst="rect">
            <a:avLst/>
          </a:prstGeom>
          <a:noFill/>
          <a:ln w="25400"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22EFBFCE-75D1-4984-A0C0-6C6769BF9FAB}"/>
              </a:ext>
            </a:extLst>
          </p:cNvPr>
          <p:cNvCxnSpPr>
            <a:cxnSpLocks/>
          </p:cNvCxnSpPr>
          <p:nvPr/>
        </p:nvCxnSpPr>
        <p:spPr bwMode="auto">
          <a:xfrm flipH="1">
            <a:off x="6435097" y="2145050"/>
            <a:ext cx="453752" cy="927614"/>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2252B79B-898F-46C9-A070-A8FF2521B959}"/>
              </a:ext>
            </a:extLst>
          </p:cNvPr>
          <p:cNvCxnSpPr>
            <a:cxnSpLocks/>
            <a:stCxn id="11" idx="3"/>
          </p:cNvCxnSpPr>
          <p:nvPr/>
        </p:nvCxnSpPr>
        <p:spPr bwMode="auto">
          <a:xfrm>
            <a:off x="5520697" y="2158264"/>
            <a:ext cx="914400" cy="0"/>
          </a:xfrm>
          <a:prstGeom prst="straightConnector1">
            <a:avLst/>
          </a:prstGeom>
          <a:noFill/>
          <a:ln w="349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 name="Picture 19">
            <a:extLst>
              <a:ext uri="{FF2B5EF4-FFF2-40B4-BE49-F238E27FC236}">
                <a16:creationId xmlns:a16="http://schemas.microsoft.com/office/drawing/2014/main" id="{0A4132E5-89FE-4E24-A29B-098D875B0760}"/>
              </a:ext>
            </a:extLst>
          </p:cNvPr>
          <p:cNvPicPr>
            <a:picLocks noChangeAspect="1"/>
          </p:cNvPicPr>
          <p:nvPr/>
        </p:nvPicPr>
        <p:blipFill>
          <a:blip r:embed="rId3"/>
          <a:stretch>
            <a:fillRect/>
          </a:stretch>
        </p:blipFill>
        <p:spPr>
          <a:xfrm>
            <a:off x="6463250" y="1543504"/>
            <a:ext cx="4962103" cy="2023258"/>
          </a:xfrm>
          <a:prstGeom prst="rect">
            <a:avLst/>
          </a:prstGeom>
        </p:spPr>
      </p:pic>
      <p:sp>
        <p:nvSpPr>
          <p:cNvPr id="21" name="Rectangle 20">
            <a:extLst>
              <a:ext uri="{FF2B5EF4-FFF2-40B4-BE49-F238E27FC236}">
                <a16:creationId xmlns:a16="http://schemas.microsoft.com/office/drawing/2014/main" id="{FD3F21FF-0190-410B-AC27-34DA9CBF40AB}"/>
              </a:ext>
            </a:extLst>
          </p:cNvPr>
          <p:cNvSpPr/>
          <p:nvPr/>
        </p:nvSpPr>
        <p:spPr bwMode="auto">
          <a:xfrm>
            <a:off x="8257001" y="2411841"/>
            <a:ext cx="2736304" cy="1154921"/>
          </a:xfrm>
          <a:prstGeom prst="rect">
            <a:avLst/>
          </a:prstGeom>
          <a:noFill/>
          <a:ln w="28575" cap="flat" cmpd="sng" algn="ctr">
            <a:solidFill>
              <a:srgbClr val="00B0F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8C39D403-8345-402B-9E62-0F135625FF12}"/>
              </a:ext>
            </a:extLst>
          </p:cNvPr>
          <p:cNvCxnSpPr>
            <a:cxnSpLocks/>
          </p:cNvCxnSpPr>
          <p:nvPr/>
        </p:nvCxnSpPr>
        <p:spPr bwMode="auto">
          <a:xfrm>
            <a:off x="9553145" y="2492896"/>
            <a:ext cx="0" cy="1591154"/>
          </a:xfrm>
          <a:prstGeom prst="straightConnector1">
            <a:avLst/>
          </a:prstGeom>
          <a:noFill/>
          <a:ln w="34925" cap="flat" cmpd="sng" algn="ctr">
            <a:solidFill>
              <a:srgbClr val="00B0F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6" name="Picture 25">
            <a:extLst>
              <a:ext uri="{FF2B5EF4-FFF2-40B4-BE49-F238E27FC236}">
                <a16:creationId xmlns:a16="http://schemas.microsoft.com/office/drawing/2014/main" id="{B856E309-2BE1-4D50-B4F9-257C42C1100B}"/>
              </a:ext>
            </a:extLst>
          </p:cNvPr>
          <p:cNvPicPr>
            <a:picLocks noChangeAspect="1"/>
          </p:cNvPicPr>
          <p:nvPr/>
        </p:nvPicPr>
        <p:blipFill>
          <a:blip r:embed="rId4"/>
          <a:stretch>
            <a:fillRect/>
          </a:stretch>
        </p:blipFill>
        <p:spPr>
          <a:xfrm>
            <a:off x="6312785" y="4163778"/>
            <a:ext cx="5441927" cy="1797334"/>
          </a:xfrm>
          <a:prstGeom prst="rect">
            <a:avLst/>
          </a:prstGeom>
          <a:ln>
            <a:solidFill>
              <a:schemeClr val="tx1"/>
            </a:solidFill>
          </a:ln>
        </p:spPr>
      </p:pic>
      <p:sp>
        <p:nvSpPr>
          <p:cNvPr id="2" name="Title 1">
            <a:extLst>
              <a:ext uri="{FF2B5EF4-FFF2-40B4-BE49-F238E27FC236}">
                <a16:creationId xmlns:a16="http://schemas.microsoft.com/office/drawing/2014/main" id="{D40A4D1B-8A36-4226-9D8C-480BFDFA6CB6}"/>
              </a:ext>
            </a:extLst>
          </p:cNvPr>
          <p:cNvSpPr>
            <a:spLocks noGrp="1"/>
          </p:cNvSpPr>
          <p:nvPr>
            <p:ph type="title"/>
          </p:nvPr>
        </p:nvSpPr>
        <p:spPr/>
        <p:txBody>
          <a:bodyPr/>
          <a:lstStyle/>
          <a:p>
            <a:r>
              <a:rPr lang="en-AU"/>
              <a:t>Access to CDI will be shortly provided through IBM Services Platform with Watson </a:t>
            </a:r>
            <a:endParaRPr lang="en-AU" dirty="0"/>
          </a:p>
        </p:txBody>
      </p:sp>
      <p:sp>
        <p:nvSpPr>
          <p:cNvPr id="9" name="TextBox 8">
            <a:extLst>
              <a:ext uri="{FF2B5EF4-FFF2-40B4-BE49-F238E27FC236}">
                <a16:creationId xmlns:a16="http://schemas.microsoft.com/office/drawing/2014/main" id="{AFCB0C4A-B9D7-4331-81A9-96B3F7457782}"/>
              </a:ext>
            </a:extLst>
          </p:cNvPr>
          <p:cNvSpPr txBox="1"/>
          <p:nvPr/>
        </p:nvSpPr>
        <p:spPr>
          <a:xfrm>
            <a:off x="366185" y="969041"/>
            <a:ext cx="11201662" cy="523220"/>
          </a:xfrm>
          <a:prstGeom prst="rect">
            <a:avLst/>
          </a:prstGeom>
          <a:noFill/>
        </p:spPr>
        <p:txBody>
          <a:bodyPr wrap="square" rtlCol="0">
            <a:spAutoFit/>
          </a:bodyPr>
          <a:lstStyle/>
          <a:p>
            <a:pPr>
              <a:spcBef>
                <a:spcPts val="0"/>
              </a:spcBef>
              <a:buNone/>
            </a:pPr>
            <a:r>
              <a:rPr lang="en-US" b="0" dirty="0" err="1"/>
              <a:t>IBMers</a:t>
            </a:r>
            <a:r>
              <a:rPr lang="en-US" b="0" dirty="0"/>
              <a:t> can get access to IBM Services Platform with Watson through this </a:t>
            </a:r>
            <a:r>
              <a:rPr lang="en-US" b="0" dirty="0">
                <a:hlinkClick r:id="rId5"/>
              </a:rPr>
              <a:t>link</a:t>
            </a:r>
            <a:r>
              <a:rPr lang="en-US" b="0" dirty="0"/>
              <a:t> . </a:t>
            </a:r>
          </a:p>
          <a:p>
            <a:pPr>
              <a:spcBef>
                <a:spcPts val="0"/>
              </a:spcBef>
              <a:buNone/>
            </a:pPr>
            <a:r>
              <a:rPr lang="en-US" b="0" dirty="0"/>
              <a:t>Access to the CDI production instances  is to be required according to Business Needs : </a:t>
            </a:r>
            <a:r>
              <a:rPr lang="en-US" b="0" dirty="0">
                <a:hlinkClick r:id="rId6"/>
              </a:rPr>
              <a:t>link </a:t>
            </a:r>
            <a:r>
              <a:rPr lang="en-US" b="0" dirty="0"/>
              <a:t> </a:t>
            </a:r>
            <a:endParaRPr lang="en-US" dirty="0"/>
          </a:p>
        </p:txBody>
      </p:sp>
      <p:sp>
        <p:nvSpPr>
          <p:cNvPr id="16" name="Date Placeholder 15">
            <a:extLst>
              <a:ext uri="{FF2B5EF4-FFF2-40B4-BE49-F238E27FC236}">
                <a16:creationId xmlns:a16="http://schemas.microsoft.com/office/drawing/2014/main" id="{27D94E25-856D-402C-91E8-09CB6A00582B}"/>
              </a:ext>
            </a:extLst>
          </p:cNvPr>
          <p:cNvSpPr>
            <a:spLocks noGrp="1"/>
          </p:cNvSpPr>
          <p:nvPr>
            <p:ph type="dt" sz="half" idx="12"/>
          </p:nvPr>
        </p:nvSpPr>
        <p:spPr/>
        <p:txBody>
          <a:bodyPr/>
          <a:lstStyle/>
          <a:p>
            <a:pPr>
              <a:spcBef>
                <a:spcPct val="0"/>
              </a:spcBef>
              <a:buFontTx/>
              <a:buNone/>
            </a:pPr>
            <a:fld id="{7C547BA8-D3CC-42EE-8CBB-34D9A22AF2B0}" type="datetime4">
              <a:rPr lang="en-AU" smtClean="0"/>
              <a:t>26 January 2018</a:t>
            </a:fld>
            <a:endParaRPr lang="en-AU"/>
          </a:p>
        </p:txBody>
      </p:sp>
      <p:sp>
        <p:nvSpPr>
          <p:cNvPr id="17" name="Footer Placeholder 16">
            <a:extLst>
              <a:ext uri="{FF2B5EF4-FFF2-40B4-BE49-F238E27FC236}">
                <a16:creationId xmlns:a16="http://schemas.microsoft.com/office/drawing/2014/main" id="{8B89B8BF-2FEF-4617-84A4-CDC147EF2C62}"/>
              </a:ext>
            </a:extLst>
          </p:cNvPr>
          <p:cNvSpPr>
            <a:spLocks noGrp="1"/>
          </p:cNvSpPr>
          <p:nvPr>
            <p:ph type="ftr" sz="quarter" idx="10"/>
          </p:nvPr>
        </p:nvSpPr>
        <p:spPr/>
        <p:txBody>
          <a:bodyPr/>
          <a:lstStyle/>
          <a:p>
            <a:r>
              <a:rPr lang="en-US"/>
              <a:t>IBM Services Platform with Watson   |   IBM Confidential </a:t>
            </a:r>
            <a:endParaRPr lang="en-AU"/>
          </a:p>
        </p:txBody>
      </p:sp>
      <p:sp>
        <p:nvSpPr>
          <p:cNvPr id="19" name="Slide Number Placeholder 18">
            <a:extLst>
              <a:ext uri="{FF2B5EF4-FFF2-40B4-BE49-F238E27FC236}">
                <a16:creationId xmlns:a16="http://schemas.microsoft.com/office/drawing/2014/main" id="{B71A223B-F37B-418F-8A28-4C9FEC4D5FFF}"/>
              </a:ext>
            </a:extLst>
          </p:cNvPr>
          <p:cNvSpPr>
            <a:spLocks noGrp="1"/>
          </p:cNvSpPr>
          <p:nvPr>
            <p:ph type="sldNum" sz="quarter" idx="11"/>
          </p:nvPr>
        </p:nvSpPr>
        <p:spPr/>
        <p:txBody>
          <a:bodyPr/>
          <a:lstStyle/>
          <a:p>
            <a:fld id="{F0FFBA74-A297-476A-9576-5FA25982D35F}" type="slidenum">
              <a:rPr lang="en-AU" smtClean="0"/>
              <a:pPr/>
              <a:t>19</a:t>
            </a:fld>
            <a:endParaRPr lang="en-AU"/>
          </a:p>
        </p:txBody>
      </p:sp>
    </p:spTree>
    <p:extLst>
      <p:ext uri="{BB962C8B-B14F-4D97-AF65-F5344CB8AC3E}">
        <p14:creationId xmlns:p14="http://schemas.microsoft.com/office/powerpoint/2010/main" val="1320264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Contents</a:t>
            </a:r>
            <a:endParaRPr lang="en-AU" dirty="0"/>
          </a:p>
        </p:txBody>
      </p:sp>
      <p:sp>
        <p:nvSpPr>
          <p:cNvPr id="6" name="Line 18"/>
          <p:cNvSpPr>
            <a:spLocks noChangeShapeType="1"/>
          </p:cNvSpPr>
          <p:nvPr/>
        </p:nvSpPr>
        <p:spPr bwMode="auto">
          <a:xfrm flipV="1">
            <a:off x="446102" y="1773239"/>
            <a:ext cx="0" cy="3971925"/>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ts val="1200"/>
              </a:spcBef>
            </a:pPr>
            <a:endParaRPr lang="en-AU"/>
          </a:p>
        </p:txBody>
      </p:sp>
      <p:sp>
        <p:nvSpPr>
          <p:cNvPr id="7" name="Rectangle 20"/>
          <p:cNvSpPr>
            <a:spLocks noChangeArrowheads="1"/>
          </p:cNvSpPr>
          <p:nvPr/>
        </p:nvSpPr>
        <p:spPr bwMode="auto">
          <a:xfrm>
            <a:off x="522302" y="1773239"/>
            <a:ext cx="10974298" cy="3971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lstStyle>
            <a:lvl1pPr marL="457200" indent="-457200">
              <a:spcBef>
                <a:spcPct val="0"/>
              </a:spcBef>
              <a:defRPr>
                <a:solidFill>
                  <a:schemeClr val="tx1"/>
                </a:solidFill>
                <a:latin typeface="Arial" panose="020B0604020202020204" pitchFamily="34" charset="0"/>
                <a:cs typeface="Arial" panose="020B0604020202020204" pitchFamily="34" charset="0"/>
              </a:defRPr>
            </a:lvl1pPr>
            <a:lvl2pPr marL="1123950" indent="-457200">
              <a:spcBef>
                <a:spcPct val="0"/>
              </a:spcBef>
              <a:defRPr>
                <a:solidFill>
                  <a:schemeClr val="tx1"/>
                </a:solidFill>
                <a:latin typeface="Arial" panose="020B0604020202020204" pitchFamily="34" charset="0"/>
                <a:cs typeface="Arial" panose="020B0604020202020204" pitchFamily="34" charset="0"/>
              </a:defRPr>
            </a:lvl2pPr>
            <a:lvl3pPr marL="1771650" indent="-457200">
              <a:spcBef>
                <a:spcPct val="0"/>
              </a:spcBef>
              <a:defRPr>
                <a:solidFill>
                  <a:schemeClr val="tx1"/>
                </a:solidFill>
                <a:latin typeface="Arial" panose="020B0604020202020204" pitchFamily="34" charset="0"/>
                <a:cs typeface="Arial" panose="020B0604020202020204" pitchFamily="34" charset="0"/>
              </a:defRPr>
            </a:lvl3pPr>
            <a:lvl4pPr marL="2419350" indent="-457200">
              <a:spcBef>
                <a:spcPct val="0"/>
              </a:spcBef>
              <a:defRPr>
                <a:solidFill>
                  <a:schemeClr val="tx1"/>
                </a:solidFill>
                <a:latin typeface="Arial" panose="020B0604020202020204" pitchFamily="34" charset="0"/>
                <a:cs typeface="Arial" panose="020B0604020202020204" pitchFamily="34" charset="0"/>
              </a:defRPr>
            </a:lvl4pPr>
            <a:lvl5pPr marL="3067050" indent="-457200">
              <a:spcBef>
                <a:spcPct val="0"/>
              </a:spcBef>
              <a:defRPr>
                <a:solidFill>
                  <a:schemeClr val="tx1"/>
                </a:solidFill>
                <a:latin typeface="Arial" panose="020B0604020202020204" pitchFamily="34" charset="0"/>
                <a:cs typeface="Arial" panose="020B0604020202020204" pitchFamily="34" charset="0"/>
              </a:defRPr>
            </a:lvl5pPr>
            <a:lvl6pPr marL="35242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9814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44386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8958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0" indent="0">
              <a:spcBef>
                <a:spcPts val="1200"/>
              </a:spcBef>
              <a:buClr>
                <a:srgbClr val="00B0D8"/>
              </a:buClr>
              <a:buNone/>
            </a:pPr>
            <a:r>
              <a:rPr lang="en-AU" sz="1800" b="0" dirty="0">
                <a:solidFill>
                  <a:srgbClr val="00649D"/>
                </a:solidFill>
              </a:rPr>
              <a:t>Overview</a:t>
            </a:r>
            <a:r>
              <a:rPr lang="en-AU" sz="1800" b="0" dirty="0">
                <a:solidFill>
                  <a:srgbClr val="000000"/>
                </a:solidFill>
              </a:rPr>
              <a:t> – what does it do, what is included and what is not?</a:t>
            </a:r>
          </a:p>
          <a:p>
            <a:pPr marL="0" lvl="0" indent="0">
              <a:spcBef>
                <a:spcPts val="1200"/>
              </a:spcBef>
              <a:buClr>
                <a:srgbClr val="00B0D8"/>
              </a:buClr>
              <a:buNone/>
            </a:pPr>
            <a:r>
              <a:rPr lang="en-AU" sz="1800" b="0" dirty="0">
                <a:solidFill>
                  <a:srgbClr val="00649D"/>
                </a:solidFill>
              </a:rPr>
              <a:t>Value Proposition </a:t>
            </a:r>
            <a:r>
              <a:rPr lang="en-AU" sz="1800" b="0" dirty="0">
                <a:solidFill>
                  <a:srgbClr val="000000"/>
                </a:solidFill>
              </a:rPr>
              <a:t>– why should a client want this? </a:t>
            </a:r>
          </a:p>
          <a:p>
            <a:pPr marL="0" lvl="0" indent="0">
              <a:spcBef>
                <a:spcPts val="1200"/>
              </a:spcBef>
              <a:buClr>
                <a:srgbClr val="00B0D8"/>
              </a:buClr>
              <a:buNone/>
            </a:pPr>
            <a:r>
              <a:rPr lang="en-AU" sz="1800" b="0" dirty="0">
                <a:solidFill>
                  <a:srgbClr val="00649D"/>
                </a:solidFill>
              </a:rPr>
              <a:t>Common Scenarios </a:t>
            </a:r>
            <a:r>
              <a:rPr lang="en-AU" sz="1800" b="0" dirty="0">
                <a:solidFill>
                  <a:srgbClr val="000000"/>
                </a:solidFill>
              </a:rPr>
              <a:t>– what are the most common use cases? </a:t>
            </a:r>
          </a:p>
          <a:p>
            <a:pPr marL="0" lvl="0" indent="0">
              <a:spcBef>
                <a:spcPts val="1200"/>
              </a:spcBef>
              <a:buClr>
                <a:srgbClr val="00B0D8"/>
              </a:buClr>
              <a:buNone/>
            </a:pPr>
            <a:r>
              <a:rPr lang="en-AU" sz="1800" b="0" dirty="0">
                <a:solidFill>
                  <a:srgbClr val="00649D"/>
                </a:solidFill>
              </a:rPr>
              <a:t>Delivery</a:t>
            </a:r>
            <a:r>
              <a:rPr lang="en-AU" sz="1800" b="0" dirty="0">
                <a:solidFill>
                  <a:srgbClr val="000000"/>
                </a:solidFill>
              </a:rPr>
              <a:t> – what are the available delivery options? </a:t>
            </a:r>
          </a:p>
          <a:p>
            <a:pPr marL="0" lvl="0" indent="0">
              <a:spcBef>
                <a:spcPts val="1200"/>
              </a:spcBef>
              <a:buClr>
                <a:srgbClr val="00B0D8"/>
              </a:buClr>
              <a:buNone/>
            </a:pPr>
            <a:r>
              <a:rPr lang="en-AU" sz="1800" b="0" dirty="0">
                <a:solidFill>
                  <a:srgbClr val="00649D"/>
                </a:solidFill>
              </a:rPr>
              <a:t>Solution Design and Guidance </a:t>
            </a:r>
            <a:r>
              <a:rPr lang="en-AU" sz="1800" b="0" dirty="0">
                <a:solidFill>
                  <a:srgbClr val="000000"/>
                </a:solidFill>
              </a:rPr>
              <a:t>– what do you need to look at during engagement ?  </a:t>
            </a:r>
          </a:p>
          <a:p>
            <a:pPr marL="0" lvl="0" indent="0">
              <a:spcBef>
                <a:spcPts val="1200"/>
              </a:spcBef>
              <a:buClr>
                <a:srgbClr val="00B0D8"/>
              </a:buClr>
              <a:buNone/>
            </a:pPr>
            <a:r>
              <a:rPr lang="en-AU" sz="1800" b="0" dirty="0">
                <a:solidFill>
                  <a:srgbClr val="00649D"/>
                </a:solidFill>
              </a:rPr>
              <a:t>Further Help </a:t>
            </a:r>
            <a:r>
              <a:rPr lang="en-AU" sz="1800" b="0" dirty="0">
                <a:solidFill>
                  <a:srgbClr val="000000"/>
                </a:solidFill>
              </a:rPr>
              <a:t>– what is the available documentation? who can provide further support? </a:t>
            </a:r>
          </a:p>
          <a:p>
            <a:pPr marL="0" lvl="0" indent="0">
              <a:spcBef>
                <a:spcPts val="1200"/>
              </a:spcBef>
              <a:buClr>
                <a:srgbClr val="00B0D8"/>
              </a:buClr>
              <a:buNone/>
            </a:pPr>
            <a:r>
              <a:rPr lang="en-AU" sz="1800" b="0" dirty="0">
                <a:solidFill>
                  <a:srgbClr val="00649D"/>
                </a:solidFill>
              </a:rPr>
              <a:t>Supporting Information </a:t>
            </a:r>
            <a:r>
              <a:rPr lang="en-AU" sz="1800" b="0" dirty="0">
                <a:solidFill>
                  <a:srgbClr val="000000"/>
                </a:solidFill>
              </a:rPr>
              <a:t>– appendices with detailed supporting information</a:t>
            </a:r>
          </a:p>
          <a:p>
            <a:pPr>
              <a:spcBef>
                <a:spcPts val="1200"/>
              </a:spcBef>
              <a:spcAft>
                <a:spcPct val="40000"/>
              </a:spcAft>
              <a:buNone/>
            </a:pPr>
            <a:endParaRPr lang="en-AU" sz="1800" b="0" dirty="0">
              <a:latin typeface="+mn-lt"/>
            </a:endParaRPr>
          </a:p>
        </p:txBody>
      </p:sp>
      <p:sp>
        <p:nvSpPr>
          <p:cNvPr id="12" name="Date Placeholder 11">
            <a:extLst>
              <a:ext uri="{FF2B5EF4-FFF2-40B4-BE49-F238E27FC236}">
                <a16:creationId xmlns:a16="http://schemas.microsoft.com/office/drawing/2014/main" id="{7C8E1CDF-57E7-4C71-8E05-48572D1B10C7}"/>
              </a:ext>
            </a:extLst>
          </p:cNvPr>
          <p:cNvSpPr>
            <a:spLocks noGrp="1"/>
          </p:cNvSpPr>
          <p:nvPr>
            <p:ph type="dt" sz="half" idx="12"/>
          </p:nvPr>
        </p:nvSpPr>
        <p:spPr/>
        <p:txBody>
          <a:bodyPr/>
          <a:lstStyle/>
          <a:p>
            <a:pPr>
              <a:spcBef>
                <a:spcPct val="0"/>
              </a:spcBef>
              <a:buFontTx/>
              <a:buNone/>
            </a:pPr>
            <a:fld id="{5DA1B8F0-FDA9-4C6C-8CF5-73E0685FB04A}" type="datetime4">
              <a:rPr lang="en-AU" smtClean="0"/>
              <a:t>26 January 2018</a:t>
            </a:fld>
            <a:endParaRPr lang="en-AU"/>
          </a:p>
        </p:txBody>
      </p:sp>
      <p:sp>
        <p:nvSpPr>
          <p:cNvPr id="13" name="Footer Placeholder 12">
            <a:extLst>
              <a:ext uri="{FF2B5EF4-FFF2-40B4-BE49-F238E27FC236}">
                <a16:creationId xmlns:a16="http://schemas.microsoft.com/office/drawing/2014/main" id="{EA6C32D8-3E03-4E94-A984-8B8846F1EF82}"/>
              </a:ext>
            </a:extLst>
          </p:cNvPr>
          <p:cNvSpPr>
            <a:spLocks noGrp="1"/>
          </p:cNvSpPr>
          <p:nvPr>
            <p:ph type="ftr" sz="quarter" idx="10"/>
          </p:nvPr>
        </p:nvSpPr>
        <p:spPr/>
        <p:txBody>
          <a:bodyPr/>
          <a:lstStyle/>
          <a:p>
            <a:r>
              <a:rPr lang="en-US"/>
              <a:t>IBM Services Platform with Watson   |   IBM Confidential </a:t>
            </a:r>
            <a:endParaRPr lang="en-AU"/>
          </a:p>
        </p:txBody>
      </p:sp>
      <p:sp>
        <p:nvSpPr>
          <p:cNvPr id="14" name="Slide Number Placeholder 13">
            <a:extLst>
              <a:ext uri="{FF2B5EF4-FFF2-40B4-BE49-F238E27FC236}">
                <a16:creationId xmlns:a16="http://schemas.microsoft.com/office/drawing/2014/main" id="{AFD45F0A-1C45-4F14-A65B-7B2C8F92129F}"/>
              </a:ext>
            </a:extLst>
          </p:cNvPr>
          <p:cNvSpPr>
            <a:spLocks noGrp="1"/>
          </p:cNvSpPr>
          <p:nvPr>
            <p:ph type="sldNum" sz="quarter" idx="11"/>
          </p:nvPr>
        </p:nvSpPr>
        <p:spPr/>
        <p:txBody>
          <a:bodyPr/>
          <a:lstStyle/>
          <a:p>
            <a:fld id="{F0FFBA74-A297-476A-9576-5FA25982D35F}" type="slidenum">
              <a:rPr lang="en-AU" smtClean="0"/>
              <a:pPr/>
              <a:t>2</a:t>
            </a:fld>
            <a:endParaRPr lang="en-AU"/>
          </a:p>
        </p:txBody>
      </p:sp>
    </p:spTree>
    <p:extLst>
      <p:ext uri="{BB962C8B-B14F-4D97-AF65-F5344CB8AC3E}">
        <p14:creationId xmlns:p14="http://schemas.microsoft.com/office/powerpoint/2010/main" val="3600175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4D1B-8A36-4226-9D8C-480BFDFA6CB6}"/>
              </a:ext>
            </a:extLst>
          </p:cNvPr>
          <p:cNvSpPr>
            <a:spLocks noGrp="1"/>
          </p:cNvSpPr>
          <p:nvPr>
            <p:ph type="title"/>
          </p:nvPr>
        </p:nvSpPr>
        <p:spPr/>
        <p:txBody>
          <a:bodyPr/>
          <a:lstStyle/>
          <a:p>
            <a:r>
              <a:rPr lang="en-AU"/>
              <a:t>Additional Resources – Supporting Materials</a:t>
            </a:r>
            <a:endParaRPr lang="en-AU" dirty="0"/>
          </a:p>
        </p:txBody>
      </p:sp>
      <p:graphicFrame>
        <p:nvGraphicFramePr>
          <p:cNvPr id="15" name="Table 14">
            <a:extLst>
              <a:ext uri="{FF2B5EF4-FFF2-40B4-BE49-F238E27FC236}">
                <a16:creationId xmlns:a16="http://schemas.microsoft.com/office/drawing/2014/main" id="{AA8001C4-4B94-4825-B73C-CD45E8B3EA7B}"/>
              </a:ext>
            </a:extLst>
          </p:cNvPr>
          <p:cNvGraphicFramePr>
            <a:graphicFrameLocks noGrp="1"/>
          </p:cNvGraphicFramePr>
          <p:nvPr>
            <p:extLst>
              <p:ext uri="{D42A27DB-BD31-4B8C-83A1-F6EECF244321}">
                <p14:modId xmlns:p14="http://schemas.microsoft.com/office/powerpoint/2010/main" val="1234648330"/>
              </p:ext>
            </p:extLst>
          </p:nvPr>
        </p:nvGraphicFramePr>
        <p:xfrm>
          <a:off x="430990" y="1124744"/>
          <a:ext cx="10756900" cy="5428035"/>
        </p:xfrm>
        <a:graphic>
          <a:graphicData uri="http://schemas.openxmlformats.org/drawingml/2006/table">
            <a:tbl>
              <a:tblPr/>
              <a:tblGrid>
                <a:gridCol w="1200514">
                  <a:extLst>
                    <a:ext uri="{9D8B030D-6E8A-4147-A177-3AD203B41FA5}">
                      <a16:colId xmlns:a16="http://schemas.microsoft.com/office/drawing/2014/main" val="2599058894"/>
                    </a:ext>
                  </a:extLst>
                </a:gridCol>
                <a:gridCol w="3960440">
                  <a:extLst>
                    <a:ext uri="{9D8B030D-6E8A-4147-A177-3AD203B41FA5}">
                      <a16:colId xmlns:a16="http://schemas.microsoft.com/office/drawing/2014/main" val="3476579992"/>
                    </a:ext>
                  </a:extLst>
                </a:gridCol>
                <a:gridCol w="5595946">
                  <a:extLst>
                    <a:ext uri="{9D8B030D-6E8A-4147-A177-3AD203B41FA5}">
                      <a16:colId xmlns:a16="http://schemas.microsoft.com/office/drawing/2014/main" val="2086836462"/>
                    </a:ext>
                  </a:extLst>
                </a:gridCol>
              </a:tblGrid>
              <a:tr h="200025">
                <a:tc>
                  <a:txBody>
                    <a:bodyPr/>
                    <a:lstStyle/>
                    <a:p>
                      <a:pPr algn="l" fontAlgn="b"/>
                      <a:r>
                        <a:rPr lang="en-US" sz="1200" b="1" i="0" u="none" strike="noStrike" dirty="0">
                          <a:solidFill>
                            <a:srgbClr val="000000"/>
                          </a:solidFill>
                          <a:effectLst/>
                          <a:latin typeface="Calibri" panose="020F0502020204030204" pitchFamily="34" charset="0"/>
                        </a:rPr>
                        <a:t>Title</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1200" b="1" i="0" u="none" strike="noStrike" dirty="0">
                          <a:solidFill>
                            <a:srgbClr val="000000"/>
                          </a:solidFill>
                          <a:effectLst/>
                          <a:latin typeface="Calibri" panose="020F0502020204030204" pitchFamily="34" charset="0"/>
                        </a:rPr>
                        <a:t>Description</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1200" b="1" i="0" u="none" strike="noStrike">
                          <a:solidFill>
                            <a:srgbClr val="000000"/>
                          </a:solidFill>
                          <a:effectLst/>
                          <a:latin typeface="Calibri" panose="020F0502020204030204" pitchFamily="34" charset="0"/>
                        </a:rPr>
                        <a:t>Link</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988047785"/>
                  </a:ext>
                </a:extLst>
              </a:tr>
              <a:tr h="409575">
                <a:tc>
                  <a:txBody>
                    <a:bodyPr/>
                    <a:lstStyle/>
                    <a:p>
                      <a:pPr algn="l" fontAlgn="b"/>
                      <a:r>
                        <a:rPr lang="en-US" sz="1100" b="1" i="0" u="none" strike="noStrike" dirty="0">
                          <a:solidFill>
                            <a:schemeClr val="tx2"/>
                          </a:solidFill>
                          <a:effectLst/>
                          <a:latin typeface="Calibri" panose="020F0502020204030204" pitchFamily="34" charset="0"/>
                        </a:rPr>
                        <a:t>CDI Wiki </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GTS CDI community (previously named GTS SDI)</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563C1"/>
                          </a:solidFill>
                          <a:effectLst/>
                          <a:latin typeface="Calibri" panose="020F0502020204030204" pitchFamily="34" charset="0"/>
                          <a:hlinkClick r:id="rId2"/>
                        </a:rPr>
                        <a:t>https://w3-connections.ibm.com/communities/service/html/communitystart?communityUuid=01328406-a6c9-4e77-a0c1-552def94dd74</a:t>
                      </a:r>
                      <a:endParaRPr lang="en-US" sz="1100" b="0" i="0" u="sng" strike="noStrike">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8214341"/>
                  </a:ext>
                </a:extLst>
              </a:tr>
              <a:tr h="409575">
                <a:tc>
                  <a:txBody>
                    <a:bodyPr/>
                    <a:lstStyle/>
                    <a:p>
                      <a:pPr algn="l" fontAlgn="b"/>
                      <a:r>
                        <a:rPr lang="en-US" sz="1100" b="1" i="0" u="none" strike="noStrike">
                          <a:solidFill>
                            <a:schemeClr val="tx2"/>
                          </a:solidFill>
                          <a:effectLst/>
                          <a:latin typeface="Calibri" panose="020F0502020204030204" pitchFamily="34" charset="0"/>
                        </a:rPr>
                        <a:t>CDI Wiki Japan</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563C1"/>
                          </a:solidFill>
                          <a:effectLst/>
                          <a:latin typeface="Calibri" panose="020F0502020204030204" pitchFamily="34" charset="0"/>
                        </a:rPr>
                        <a:t>https://apps.na.collabserv.com/wikis/home?lang=en-us#!/wiki/W7974ba5f1da8_466c_ac97_7b8084b6b9f4</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641597"/>
                  </a:ext>
                </a:extLst>
              </a:tr>
              <a:tr h="409575">
                <a:tc>
                  <a:txBody>
                    <a:bodyPr/>
                    <a:lstStyle/>
                    <a:p>
                      <a:pPr algn="l" fontAlgn="b"/>
                      <a:r>
                        <a:rPr lang="en-US" sz="1100" b="1" i="0" u="none" strike="noStrike">
                          <a:solidFill>
                            <a:schemeClr val="tx2"/>
                          </a:solidFill>
                          <a:effectLst/>
                          <a:latin typeface="Calibri" panose="020F0502020204030204" pitchFamily="34" charset="0"/>
                        </a:rPr>
                        <a:t>CDI Education</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563C1"/>
                          </a:solidFill>
                          <a:effectLst/>
                          <a:latin typeface="Calibri" panose="020F0502020204030204" pitchFamily="34" charset="0"/>
                        </a:rPr>
                        <a:t>https://w3-connections.ibm.com/wikis/home?lang=en-us#!/wiki/W792382fe62dd_4a4f_823c_93d42daa2978/page/Education%20Materials</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5706162"/>
                  </a:ext>
                </a:extLst>
              </a:tr>
              <a:tr h="409575">
                <a:tc>
                  <a:txBody>
                    <a:bodyPr/>
                    <a:lstStyle/>
                    <a:p>
                      <a:pPr algn="l" fontAlgn="b"/>
                      <a:r>
                        <a:rPr lang="en-US" sz="1100" b="1" i="0" u="none" strike="noStrike">
                          <a:solidFill>
                            <a:schemeClr val="tx2"/>
                          </a:solidFill>
                          <a:effectLst/>
                          <a:latin typeface="Calibri" panose="020F0502020204030204" pitchFamily="34" charset="0"/>
                        </a:rPr>
                        <a:t>CDI Access</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Link to procedure to get access to a CDI instance - for demo ask for ACME account</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563C1"/>
                          </a:solidFill>
                          <a:effectLst/>
                          <a:latin typeface="Calibri" panose="020F0502020204030204" pitchFamily="34" charset="0"/>
                        </a:rPr>
                        <a:t>https://w3-connections.ibm.com/wikis/home?lang=en-us#!/wiki/W226cbefa8da4_4bc2_965c_36e6e5ebf100/page/GTS-SDI%20Requesting%20User%20Access</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003503"/>
                  </a:ext>
                </a:extLst>
              </a:tr>
              <a:tr h="395605">
                <a:tc>
                  <a:txBody>
                    <a:bodyPr/>
                    <a:lstStyle/>
                    <a:p>
                      <a:pPr algn="l" fontAlgn="b"/>
                      <a:r>
                        <a:rPr lang="en-US" sz="1100" b="1" i="0" u="none" strike="noStrike">
                          <a:solidFill>
                            <a:schemeClr val="tx2"/>
                          </a:solidFill>
                          <a:effectLst/>
                          <a:latin typeface="Calibri" panose="020F0502020204030204" pitchFamily="34" charset="0"/>
                        </a:rPr>
                        <a:t>CDI on boarding</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CDI onboarding process for the different geographies and deployment contact points</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563C1"/>
                          </a:solidFill>
                          <a:effectLst/>
                          <a:latin typeface="Calibri" panose="020F0502020204030204" pitchFamily="34" charset="0"/>
                          <a:hlinkClick r:id="rId3"/>
                        </a:rPr>
                        <a:t>https://w3-connections.ibm.com/wikis/home?lang=en-us#!/wiki/W792382fe62dd_4a4f_823c_93d42daa2978/page/Account%20Onboarding%20Procedure</a:t>
                      </a:r>
                      <a:endParaRPr lang="en-US" sz="1100" b="0" i="0" u="sng" strike="noStrike" dirty="0">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12652"/>
                  </a:ext>
                </a:extLst>
              </a:tr>
              <a:tr h="581025">
                <a:tc>
                  <a:txBody>
                    <a:bodyPr/>
                    <a:lstStyle/>
                    <a:p>
                      <a:pPr algn="l" fontAlgn="b"/>
                      <a:r>
                        <a:rPr lang="en-US" sz="1100" b="1" i="0" u="none" strike="noStrike">
                          <a:solidFill>
                            <a:schemeClr val="tx2"/>
                          </a:solidFill>
                          <a:effectLst/>
                          <a:latin typeface="Calibri" panose="020F0502020204030204" pitchFamily="34" charset="0"/>
                        </a:rPr>
                        <a:t>CDI on boarding data sources</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Data Sources that are required to feed data to CDI for an account to be deemed Enabled</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563C1"/>
                          </a:solidFill>
                          <a:effectLst/>
                          <a:latin typeface="Calibri" panose="020F0502020204030204" pitchFamily="34" charset="0"/>
                          <a:hlinkClick r:id="rId4"/>
                        </a:rPr>
                        <a:t>https://w3-connections.ibm.com/wikis/home?lang=en-us#!/wiki/W792382fe62dd_4a4f_823c_93d42daa2978/page/Data%20Sources%20required%20for%20enabling%20an%20Account%20to%20CDI</a:t>
                      </a:r>
                      <a:endParaRPr lang="en-US" sz="1100" b="0" i="0" u="sng" strike="noStrike" dirty="0">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459571"/>
                  </a:ext>
                </a:extLst>
              </a:tr>
              <a:tr h="381000">
                <a:tc>
                  <a:txBody>
                    <a:bodyPr/>
                    <a:lstStyle/>
                    <a:p>
                      <a:pPr algn="l" fontAlgn="b"/>
                      <a:r>
                        <a:rPr lang="en-US" sz="1100" b="1" i="0" u="none" strike="noStrike">
                          <a:solidFill>
                            <a:schemeClr val="tx2"/>
                          </a:solidFill>
                          <a:effectLst/>
                          <a:latin typeface="Calibri" panose="020F0502020204030204" pitchFamily="34" charset="0"/>
                        </a:rPr>
                        <a:t>CDI Support team</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CDI geography support contact</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563C1"/>
                          </a:solidFill>
                          <a:effectLst/>
                          <a:latin typeface="Calibri" panose="020F0502020204030204" pitchFamily="34" charset="0"/>
                          <a:hlinkClick r:id="rId5"/>
                        </a:rPr>
                        <a:t>https://w3-connections.ibm.com/wikis/home?lang=en-us#!/wiki/W792382fe62dd_4a4f_823c_93d42daa2978/page/Contacts</a:t>
                      </a:r>
                      <a:endParaRPr lang="en-US" sz="1100" b="0" i="0" u="sng" strike="noStrike" dirty="0">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528971"/>
                  </a:ext>
                </a:extLst>
              </a:tr>
              <a:tr h="542925">
                <a:tc>
                  <a:txBody>
                    <a:bodyPr/>
                    <a:lstStyle/>
                    <a:p>
                      <a:pPr algn="l" fontAlgn="b"/>
                      <a:r>
                        <a:rPr lang="en-US" sz="1100" b="1" i="0" u="none" strike="noStrike">
                          <a:solidFill>
                            <a:schemeClr val="tx2"/>
                          </a:solidFill>
                          <a:effectLst/>
                          <a:latin typeface="Calibri" panose="020F0502020204030204" pitchFamily="34" charset="0"/>
                        </a:rPr>
                        <a:t>CDI roadmap </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CDI Roadmap for 2018 for both insights and data lake and CDI cue cards presentation for 1Q2018 - the presentation highlights some of the enhancements that will be delivered in 1Q2018</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563C1"/>
                          </a:solidFill>
                          <a:effectLst/>
                          <a:latin typeface="Calibri" panose="020F0502020204030204" pitchFamily="34" charset="0"/>
                          <a:hlinkClick r:id="rId6"/>
                        </a:rPr>
                        <a:t>https://w3-connections.ibm.com/wikis/home?lang=en-us#!/wiki/W792382fe62dd_4a4f_823c_93d42daa2978/page/GTS-CDI%20Roadmap</a:t>
                      </a:r>
                      <a:endParaRPr lang="en-US" sz="1100" b="0" i="0" u="sng" strike="noStrike" dirty="0">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5282451"/>
                  </a:ext>
                </a:extLst>
              </a:tr>
              <a:tr h="371475">
                <a:tc>
                  <a:txBody>
                    <a:bodyPr/>
                    <a:lstStyle/>
                    <a:p>
                      <a:pPr algn="l" fontAlgn="b"/>
                      <a:r>
                        <a:rPr lang="en-US" sz="1100" b="1" i="0" u="none" strike="noStrike" dirty="0">
                          <a:solidFill>
                            <a:schemeClr val="tx2"/>
                          </a:solidFill>
                          <a:effectLst/>
                          <a:latin typeface="Calibri" panose="020F0502020204030204" pitchFamily="34" charset="0"/>
                        </a:rPr>
                        <a:t>CDI requirements</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Open a requirement</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563C1"/>
                          </a:solidFill>
                          <a:effectLst/>
                          <a:latin typeface="Calibri" panose="020F0502020204030204" pitchFamily="34" charset="0"/>
                          <a:hlinkClick r:id="rId7"/>
                        </a:rPr>
                        <a:t>https://w3-connections.ibm.com/wikis/home?lang=en-us#!/wiki/W792382fe62dd_4a4f_823c_93d42daa2978/page/Requirements</a:t>
                      </a:r>
                      <a:endParaRPr lang="en-US" sz="1100" b="0" i="0" u="sng" strike="noStrike" dirty="0">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0970642"/>
                  </a:ext>
                </a:extLst>
              </a:tr>
              <a:tr h="238125">
                <a:tc>
                  <a:txBody>
                    <a:bodyPr/>
                    <a:lstStyle/>
                    <a:p>
                      <a:pPr algn="l" fontAlgn="b"/>
                      <a:r>
                        <a:rPr lang="en-US" sz="1100" b="1" i="0" u="none" strike="noStrike" dirty="0">
                          <a:solidFill>
                            <a:schemeClr val="tx2"/>
                          </a:solidFill>
                          <a:effectLst/>
                          <a:latin typeface="Calibri" panose="020F0502020204030204" pitchFamily="34" charset="0"/>
                        </a:rPr>
                        <a:t>CDI video </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Short video of CDI on Youtube</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563C1"/>
                          </a:solidFill>
                          <a:effectLst/>
                          <a:latin typeface="Calibri" panose="020F0502020204030204" pitchFamily="34" charset="0"/>
                          <a:hlinkClick r:id="rId8"/>
                        </a:rPr>
                        <a:t>https://www.youtube.com/watch?v=kox7tBlSbq0</a:t>
                      </a:r>
                      <a:endParaRPr lang="en-US" sz="1100" b="0" i="0" u="sng" strike="noStrike" dirty="0">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3743524"/>
                  </a:ext>
                </a:extLst>
              </a:tr>
              <a:tr h="419100">
                <a:tc>
                  <a:txBody>
                    <a:bodyPr/>
                    <a:lstStyle/>
                    <a:p>
                      <a:pPr algn="l" fontAlgn="b"/>
                      <a:r>
                        <a:rPr lang="en-US" sz="1100" b="1" i="0" u="none" strike="noStrike" dirty="0">
                          <a:solidFill>
                            <a:schemeClr val="tx2"/>
                          </a:solidFill>
                          <a:effectLst/>
                          <a:latin typeface="Calibri" panose="020F0502020204030204" pitchFamily="34" charset="0"/>
                        </a:rPr>
                        <a:t>CDI security </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Security - Restricted accounts</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563C1"/>
                          </a:solidFill>
                          <a:effectLst/>
                          <a:latin typeface="Calibri" panose="020F0502020204030204" pitchFamily="34" charset="0"/>
                          <a:hlinkClick r:id="rId9"/>
                        </a:rPr>
                        <a:t>https://w3-connections.ibm.com/wikis/home?lang=en-us#!/wiki/W792382fe62dd_4a4f_823c_93d42daa2978/page/CDI%20Restricted%20Accounts</a:t>
                      </a:r>
                      <a:endParaRPr lang="en-US" sz="1100" b="0" i="0" u="sng" strike="noStrike" dirty="0">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6442849"/>
                  </a:ext>
                </a:extLst>
              </a:tr>
            </a:tbl>
          </a:graphicData>
        </a:graphic>
      </p:graphicFrame>
      <p:sp>
        <p:nvSpPr>
          <p:cNvPr id="10" name="Date Placeholder 9">
            <a:extLst>
              <a:ext uri="{FF2B5EF4-FFF2-40B4-BE49-F238E27FC236}">
                <a16:creationId xmlns:a16="http://schemas.microsoft.com/office/drawing/2014/main" id="{E0019C02-B229-46BC-A582-6E92E1F69585}"/>
              </a:ext>
            </a:extLst>
          </p:cNvPr>
          <p:cNvSpPr>
            <a:spLocks noGrp="1"/>
          </p:cNvSpPr>
          <p:nvPr>
            <p:ph type="dt" sz="half" idx="12"/>
          </p:nvPr>
        </p:nvSpPr>
        <p:spPr/>
        <p:txBody>
          <a:bodyPr/>
          <a:lstStyle/>
          <a:p>
            <a:pPr>
              <a:spcBef>
                <a:spcPct val="0"/>
              </a:spcBef>
              <a:buFontTx/>
              <a:buNone/>
            </a:pPr>
            <a:fld id="{9FB8D92F-3E09-407E-9760-CC414347D0F5}" type="datetime4">
              <a:rPr lang="en-AU" smtClean="0"/>
              <a:t>26 January 2018</a:t>
            </a:fld>
            <a:endParaRPr lang="en-AU"/>
          </a:p>
        </p:txBody>
      </p:sp>
      <p:sp>
        <p:nvSpPr>
          <p:cNvPr id="11" name="Footer Placeholder 10">
            <a:extLst>
              <a:ext uri="{FF2B5EF4-FFF2-40B4-BE49-F238E27FC236}">
                <a16:creationId xmlns:a16="http://schemas.microsoft.com/office/drawing/2014/main" id="{D80E9DBA-44E8-4E8C-B20F-F92F30915964}"/>
              </a:ext>
            </a:extLst>
          </p:cNvPr>
          <p:cNvSpPr>
            <a:spLocks noGrp="1"/>
          </p:cNvSpPr>
          <p:nvPr>
            <p:ph type="ftr" sz="quarter" idx="10"/>
          </p:nvPr>
        </p:nvSpPr>
        <p:spPr/>
        <p:txBody>
          <a:bodyPr/>
          <a:lstStyle/>
          <a:p>
            <a:r>
              <a:rPr lang="en-US"/>
              <a:t>IBM Services Platform with Watson   |   IBM Confidential </a:t>
            </a:r>
            <a:endParaRPr lang="en-AU"/>
          </a:p>
        </p:txBody>
      </p:sp>
      <p:sp>
        <p:nvSpPr>
          <p:cNvPr id="12" name="Slide Number Placeholder 11">
            <a:extLst>
              <a:ext uri="{FF2B5EF4-FFF2-40B4-BE49-F238E27FC236}">
                <a16:creationId xmlns:a16="http://schemas.microsoft.com/office/drawing/2014/main" id="{F7FAF606-6446-402D-930B-1F8137D4D180}"/>
              </a:ext>
            </a:extLst>
          </p:cNvPr>
          <p:cNvSpPr>
            <a:spLocks noGrp="1"/>
          </p:cNvSpPr>
          <p:nvPr>
            <p:ph type="sldNum" sz="quarter" idx="11"/>
          </p:nvPr>
        </p:nvSpPr>
        <p:spPr/>
        <p:txBody>
          <a:bodyPr/>
          <a:lstStyle/>
          <a:p>
            <a:fld id="{F0FFBA74-A297-476A-9576-5FA25982D35F}" type="slidenum">
              <a:rPr lang="en-AU" smtClean="0"/>
              <a:pPr/>
              <a:t>20</a:t>
            </a:fld>
            <a:endParaRPr lang="en-AU"/>
          </a:p>
        </p:txBody>
      </p:sp>
    </p:spTree>
    <p:extLst>
      <p:ext uri="{BB962C8B-B14F-4D97-AF65-F5344CB8AC3E}">
        <p14:creationId xmlns:p14="http://schemas.microsoft.com/office/powerpoint/2010/main" val="918220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25AFA8-660E-4481-953C-1EFAEECB13E6}"/>
              </a:ext>
            </a:extLst>
          </p:cNvPr>
          <p:cNvSpPr>
            <a:spLocks noGrp="1"/>
          </p:cNvSpPr>
          <p:nvPr>
            <p:ph type="title"/>
          </p:nvPr>
        </p:nvSpPr>
        <p:spPr/>
        <p:txBody>
          <a:bodyPr/>
          <a:lstStyle/>
          <a:p>
            <a:r>
              <a:rPr lang="en-AU"/>
              <a:t>Additional Resources – Supporting Materials</a:t>
            </a:r>
            <a:endParaRPr lang="en-AU" dirty="0"/>
          </a:p>
        </p:txBody>
      </p:sp>
      <p:graphicFrame>
        <p:nvGraphicFramePr>
          <p:cNvPr id="7" name="Table 6">
            <a:extLst>
              <a:ext uri="{FF2B5EF4-FFF2-40B4-BE49-F238E27FC236}">
                <a16:creationId xmlns:a16="http://schemas.microsoft.com/office/drawing/2014/main" id="{5E85327E-CC0F-4D27-8C26-C4BE507D46BD}"/>
              </a:ext>
            </a:extLst>
          </p:cNvPr>
          <p:cNvGraphicFramePr>
            <a:graphicFrameLocks noGrp="1"/>
          </p:cNvGraphicFramePr>
          <p:nvPr>
            <p:extLst>
              <p:ext uri="{D42A27DB-BD31-4B8C-83A1-F6EECF244321}">
                <p14:modId xmlns:p14="http://schemas.microsoft.com/office/powerpoint/2010/main" val="455576109"/>
              </p:ext>
            </p:extLst>
          </p:nvPr>
        </p:nvGraphicFramePr>
        <p:xfrm>
          <a:off x="430990" y="1988840"/>
          <a:ext cx="10756900" cy="2969505"/>
        </p:xfrm>
        <a:graphic>
          <a:graphicData uri="http://schemas.openxmlformats.org/drawingml/2006/table">
            <a:tbl>
              <a:tblPr/>
              <a:tblGrid>
                <a:gridCol w="1706042">
                  <a:extLst>
                    <a:ext uri="{9D8B030D-6E8A-4147-A177-3AD203B41FA5}">
                      <a16:colId xmlns:a16="http://schemas.microsoft.com/office/drawing/2014/main" val="125638968"/>
                    </a:ext>
                  </a:extLst>
                </a:gridCol>
                <a:gridCol w="4032448">
                  <a:extLst>
                    <a:ext uri="{9D8B030D-6E8A-4147-A177-3AD203B41FA5}">
                      <a16:colId xmlns:a16="http://schemas.microsoft.com/office/drawing/2014/main" val="2314345301"/>
                    </a:ext>
                  </a:extLst>
                </a:gridCol>
                <a:gridCol w="5018410">
                  <a:extLst>
                    <a:ext uri="{9D8B030D-6E8A-4147-A177-3AD203B41FA5}">
                      <a16:colId xmlns:a16="http://schemas.microsoft.com/office/drawing/2014/main" val="3524344502"/>
                    </a:ext>
                  </a:extLst>
                </a:gridCol>
              </a:tblGrid>
              <a:tr h="200025">
                <a:tc>
                  <a:txBody>
                    <a:bodyPr/>
                    <a:lstStyle/>
                    <a:p>
                      <a:pPr algn="l" fontAlgn="b"/>
                      <a:r>
                        <a:rPr lang="en-US" sz="1200" b="1" i="0" u="none" strike="noStrike" dirty="0">
                          <a:solidFill>
                            <a:srgbClr val="000000"/>
                          </a:solidFill>
                          <a:effectLst/>
                          <a:latin typeface="Calibri" panose="020F0502020204030204" pitchFamily="34" charset="0"/>
                        </a:rPr>
                        <a:t>Title</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1200" b="1" i="0" u="none" strike="noStrike">
                          <a:solidFill>
                            <a:srgbClr val="000000"/>
                          </a:solidFill>
                          <a:effectLst/>
                          <a:latin typeface="Calibri" panose="020F0502020204030204" pitchFamily="34" charset="0"/>
                        </a:rPr>
                        <a:t>Description</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1200" b="1" i="0" u="none" strike="noStrike">
                          <a:solidFill>
                            <a:srgbClr val="000000"/>
                          </a:solidFill>
                          <a:effectLst/>
                          <a:latin typeface="Calibri" panose="020F0502020204030204" pitchFamily="34" charset="0"/>
                        </a:rPr>
                        <a:t>Link</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108724843"/>
                  </a:ext>
                </a:extLst>
              </a:tr>
              <a:tr h="723900">
                <a:tc>
                  <a:txBody>
                    <a:bodyPr/>
                    <a:lstStyle/>
                    <a:p>
                      <a:pPr algn="l" fontAlgn="b"/>
                      <a:r>
                        <a:rPr lang="en-US" sz="1100" b="1" i="0" u="none" strike="noStrike" dirty="0">
                          <a:solidFill>
                            <a:schemeClr val="tx2"/>
                          </a:solidFill>
                          <a:effectLst/>
                          <a:latin typeface="Calibri" panose="020F0502020204030204" pitchFamily="34" charset="0"/>
                        </a:rPr>
                        <a:t>IBM Services Platform with Watson</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Community</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563C1"/>
                          </a:solidFill>
                          <a:effectLst/>
                          <a:latin typeface="Calibri" panose="020F0502020204030204" pitchFamily="34" charset="0"/>
                          <a:hlinkClick r:id="rId2"/>
                        </a:rPr>
                        <a:t>https://w3-connections.ibm.com/communities/service/html/communitystart?communityUuid=29e9d76a-2c64-4c7d-ab10-17425c2dd6d6</a:t>
                      </a:r>
                      <a:endParaRPr lang="en-US" sz="1100" b="0" i="0" u="sng" strike="noStrike" dirty="0">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2831115"/>
                  </a:ext>
                </a:extLst>
              </a:tr>
              <a:tr h="904875">
                <a:tc>
                  <a:txBody>
                    <a:bodyPr/>
                    <a:lstStyle/>
                    <a:p>
                      <a:pPr algn="l" fontAlgn="b"/>
                      <a:r>
                        <a:rPr lang="en-US" sz="1100" b="1" i="0" u="none" strike="noStrike" dirty="0">
                          <a:solidFill>
                            <a:schemeClr val="tx2"/>
                          </a:solidFill>
                          <a:effectLst/>
                          <a:latin typeface="Calibri" panose="020F0502020204030204" pitchFamily="34" charset="0"/>
                        </a:rPr>
                        <a:t>IBM Services Platform with Watson</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Wiki</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563C1"/>
                          </a:solidFill>
                          <a:effectLst/>
                          <a:latin typeface="Calibri" panose="020F0502020204030204" pitchFamily="34" charset="0"/>
                          <a:hlinkClick r:id="rId3"/>
                        </a:rPr>
                        <a:t>https://w3-connections.ibm.com/wikis/home?lang=en#!/wiki/Cognitive%20Technology%20Solutions%20Platform/page/IBM%20Services%20Platform%20with%20Watson</a:t>
                      </a:r>
                      <a:endParaRPr lang="en-US" sz="1100" b="0" i="0" u="sng" strike="noStrike">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3483400"/>
                  </a:ext>
                </a:extLst>
              </a:tr>
              <a:tr h="542925">
                <a:tc>
                  <a:txBody>
                    <a:bodyPr/>
                    <a:lstStyle/>
                    <a:p>
                      <a:pPr algn="l" fontAlgn="b"/>
                      <a:r>
                        <a:rPr lang="en-US" sz="1100" b="1" i="0" u="none" strike="noStrike" dirty="0">
                          <a:solidFill>
                            <a:schemeClr val="tx2"/>
                          </a:solidFill>
                          <a:effectLst/>
                          <a:latin typeface="Calibri" panose="020F0502020204030204" pitchFamily="34" charset="0"/>
                        </a:rPr>
                        <a:t>IBM Services Platform with Watson Portal</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Link to IBM Services Platform with Watson (Belize level as of Jan 15th)</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a:solidFill>
                            <a:srgbClr val="0563C1"/>
                          </a:solidFill>
                          <a:effectLst/>
                          <a:latin typeface="Calibri" panose="020F0502020204030204" pitchFamily="34" charset="0"/>
                          <a:hlinkClick r:id="rId4"/>
                        </a:rPr>
                        <a:t>https://ispw.w3cloud.ibm.com/services/ctsp/</a:t>
                      </a:r>
                      <a:endParaRPr lang="en-US" sz="1100" b="0" i="0" u="sng" strike="noStrike">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2339354"/>
                  </a:ext>
                </a:extLst>
              </a:tr>
              <a:tr h="542925">
                <a:tc>
                  <a:txBody>
                    <a:bodyPr/>
                    <a:lstStyle/>
                    <a:p>
                      <a:pPr algn="l" fontAlgn="b"/>
                      <a:r>
                        <a:rPr lang="en-US" sz="1100" b="1" i="0" u="none" strike="noStrike" dirty="0">
                          <a:solidFill>
                            <a:schemeClr val="tx2"/>
                          </a:solidFill>
                          <a:effectLst/>
                          <a:latin typeface="Calibri" panose="020F0502020204030204" pitchFamily="34" charset="0"/>
                        </a:rPr>
                        <a:t>IBM Services Platform with Watson Portal</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Link to IBM Services Platform with Watson (Honduras level that will be made available in production by end of January 2018) </a:t>
                      </a: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sng" strike="noStrike" dirty="0">
                          <a:solidFill>
                            <a:srgbClr val="0563C1"/>
                          </a:solidFill>
                          <a:effectLst/>
                          <a:latin typeface="Calibri" panose="020F0502020204030204" pitchFamily="34" charset="0"/>
                          <a:hlinkClick r:id="rId5"/>
                        </a:rPr>
                        <a:t> https://105.w3cloud.ibm.com/services/ctsp/common </a:t>
                      </a:r>
                      <a:endParaRPr lang="en-US" sz="1100" b="0" i="0" u="sng" strike="noStrike" dirty="0">
                        <a:solidFill>
                          <a:srgbClr val="0563C1"/>
                        </a:solidFill>
                        <a:effectLst/>
                        <a:latin typeface="Calibri" panose="020F0502020204030204" pitchFamily="34" charset="0"/>
                      </a:endParaRPr>
                    </a:p>
                  </a:txBody>
                  <a:tcPr marL="36000" marR="36000" marT="36000" marB="3600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7021416"/>
                  </a:ext>
                </a:extLst>
              </a:tr>
            </a:tbl>
          </a:graphicData>
        </a:graphic>
      </p:graphicFrame>
      <p:sp>
        <p:nvSpPr>
          <p:cNvPr id="11" name="Date Placeholder 10">
            <a:extLst>
              <a:ext uri="{FF2B5EF4-FFF2-40B4-BE49-F238E27FC236}">
                <a16:creationId xmlns:a16="http://schemas.microsoft.com/office/drawing/2014/main" id="{AD2F66F3-2D07-4392-85F6-49547762FA82}"/>
              </a:ext>
            </a:extLst>
          </p:cNvPr>
          <p:cNvSpPr>
            <a:spLocks noGrp="1"/>
          </p:cNvSpPr>
          <p:nvPr>
            <p:ph type="dt" sz="half" idx="12"/>
          </p:nvPr>
        </p:nvSpPr>
        <p:spPr/>
        <p:txBody>
          <a:bodyPr/>
          <a:lstStyle/>
          <a:p>
            <a:pPr>
              <a:spcBef>
                <a:spcPct val="0"/>
              </a:spcBef>
              <a:buFontTx/>
              <a:buNone/>
            </a:pPr>
            <a:fld id="{CFC803B0-8D36-4BD2-8853-193D5F61FD65}" type="datetime4">
              <a:rPr lang="en-AU" smtClean="0"/>
              <a:t>26 January 2018</a:t>
            </a:fld>
            <a:endParaRPr lang="en-AU"/>
          </a:p>
        </p:txBody>
      </p:sp>
      <p:sp>
        <p:nvSpPr>
          <p:cNvPr id="12" name="Footer Placeholder 11">
            <a:extLst>
              <a:ext uri="{FF2B5EF4-FFF2-40B4-BE49-F238E27FC236}">
                <a16:creationId xmlns:a16="http://schemas.microsoft.com/office/drawing/2014/main" id="{11CF49A7-0199-454F-8618-CD3D26F450F5}"/>
              </a:ext>
            </a:extLst>
          </p:cNvPr>
          <p:cNvSpPr>
            <a:spLocks noGrp="1"/>
          </p:cNvSpPr>
          <p:nvPr>
            <p:ph type="ftr" sz="quarter" idx="10"/>
          </p:nvPr>
        </p:nvSpPr>
        <p:spPr/>
        <p:txBody>
          <a:bodyPr/>
          <a:lstStyle/>
          <a:p>
            <a:r>
              <a:rPr lang="en-US"/>
              <a:t>IBM Services Platform with Watson   |   IBM Confidential </a:t>
            </a:r>
            <a:endParaRPr lang="en-AU"/>
          </a:p>
        </p:txBody>
      </p:sp>
      <p:sp>
        <p:nvSpPr>
          <p:cNvPr id="13" name="Slide Number Placeholder 12">
            <a:extLst>
              <a:ext uri="{FF2B5EF4-FFF2-40B4-BE49-F238E27FC236}">
                <a16:creationId xmlns:a16="http://schemas.microsoft.com/office/drawing/2014/main" id="{7F3F0B76-9A51-4A85-90ED-A9F4B492B014}"/>
              </a:ext>
            </a:extLst>
          </p:cNvPr>
          <p:cNvSpPr>
            <a:spLocks noGrp="1"/>
          </p:cNvSpPr>
          <p:nvPr>
            <p:ph type="sldNum" sz="quarter" idx="11"/>
          </p:nvPr>
        </p:nvSpPr>
        <p:spPr/>
        <p:txBody>
          <a:bodyPr/>
          <a:lstStyle/>
          <a:p>
            <a:fld id="{F0FFBA74-A297-476A-9576-5FA25982D35F}" type="slidenum">
              <a:rPr lang="en-AU" smtClean="0"/>
              <a:pPr/>
              <a:t>21</a:t>
            </a:fld>
            <a:endParaRPr lang="en-AU"/>
          </a:p>
        </p:txBody>
      </p:sp>
    </p:spTree>
    <p:extLst>
      <p:ext uri="{BB962C8B-B14F-4D97-AF65-F5344CB8AC3E}">
        <p14:creationId xmlns:p14="http://schemas.microsoft.com/office/powerpoint/2010/main" val="1614090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4D1B-8A36-4226-9D8C-480BFDFA6CB6}"/>
              </a:ext>
            </a:extLst>
          </p:cNvPr>
          <p:cNvSpPr>
            <a:spLocks noGrp="1"/>
          </p:cNvSpPr>
          <p:nvPr>
            <p:ph type="title"/>
          </p:nvPr>
        </p:nvSpPr>
        <p:spPr/>
        <p:txBody>
          <a:bodyPr/>
          <a:lstStyle/>
          <a:p>
            <a:r>
              <a:rPr lang="en-AU"/>
              <a:t>Additional Resources – Contacts</a:t>
            </a:r>
            <a:endParaRPr lang="en-AU" dirty="0"/>
          </a:p>
        </p:txBody>
      </p:sp>
      <p:graphicFrame>
        <p:nvGraphicFramePr>
          <p:cNvPr id="11" name="Table 10">
            <a:extLst>
              <a:ext uri="{FF2B5EF4-FFF2-40B4-BE49-F238E27FC236}">
                <a16:creationId xmlns:a16="http://schemas.microsoft.com/office/drawing/2014/main" id="{EB751921-468C-43AE-BA3E-76F83BC0710F}"/>
              </a:ext>
            </a:extLst>
          </p:cNvPr>
          <p:cNvGraphicFramePr>
            <a:graphicFrameLocks noGrp="1"/>
          </p:cNvGraphicFramePr>
          <p:nvPr>
            <p:extLst>
              <p:ext uri="{D42A27DB-BD31-4B8C-83A1-F6EECF244321}">
                <p14:modId xmlns:p14="http://schemas.microsoft.com/office/powerpoint/2010/main" val="2676353619"/>
              </p:ext>
            </p:extLst>
          </p:nvPr>
        </p:nvGraphicFramePr>
        <p:xfrm>
          <a:off x="366185" y="1295400"/>
          <a:ext cx="10225136" cy="4555800"/>
        </p:xfrm>
        <a:graphic>
          <a:graphicData uri="http://schemas.openxmlformats.org/drawingml/2006/table">
            <a:tbl>
              <a:tblPr firstRow="1" bandRow="1"/>
              <a:tblGrid>
                <a:gridCol w="2170022">
                  <a:extLst>
                    <a:ext uri="{9D8B030D-6E8A-4147-A177-3AD203B41FA5}">
                      <a16:colId xmlns:a16="http://schemas.microsoft.com/office/drawing/2014/main" val="1774304265"/>
                    </a:ext>
                  </a:extLst>
                </a:gridCol>
                <a:gridCol w="2318848">
                  <a:extLst>
                    <a:ext uri="{9D8B030D-6E8A-4147-A177-3AD203B41FA5}">
                      <a16:colId xmlns:a16="http://schemas.microsoft.com/office/drawing/2014/main" val="587458585"/>
                    </a:ext>
                  </a:extLst>
                </a:gridCol>
                <a:gridCol w="5736266">
                  <a:extLst>
                    <a:ext uri="{9D8B030D-6E8A-4147-A177-3AD203B41FA5}">
                      <a16:colId xmlns:a16="http://schemas.microsoft.com/office/drawing/2014/main" val="512515332"/>
                    </a:ext>
                  </a:extLst>
                </a:gridCol>
              </a:tblGrid>
              <a:tr h="0">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spcBef>
                          <a:spcPts val="300"/>
                        </a:spcBef>
                      </a:pPr>
                      <a:r>
                        <a:rPr lang="en-AU" sz="1000" dirty="0">
                          <a:latin typeface="+mn-lt"/>
                        </a:rPr>
                        <a:t>Function</a:t>
                      </a:r>
                    </a:p>
                  </a:txBody>
                  <a:tcPr marL="72000" marR="72000" marT="72000" marB="720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7B8E3"/>
                    </a:solidFill>
                  </a:tcPr>
                </a:tc>
                <a:tc>
                  <a:txBody>
                    <a:bodyPr/>
                    <a:lstStyle/>
                    <a:p>
                      <a:pPr marL="0" algn="l" defTabSz="914400" rtl="0" eaLnBrk="1" latinLnBrk="0" hangingPunct="1">
                        <a:spcBef>
                          <a:spcPts val="300"/>
                        </a:spcBef>
                      </a:pPr>
                      <a:r>
                        <a:rPr lang="en-AU" sz="1000" b="1" kern="1200" dirty="0">
                          <a:solidFill>
                            <a:schemeClr val="lt1"/>
                          </a:solidFill>
                          <a:latin typeface="+mn-lt"/>
                          <a:ea typeface="+mn-ea"/>
                          <a:cs typeface="+mn-cs"/>
                        </a:rPr>
                        <a:t>Scope</a:t>
                      </a:r>
                    </a:p>
                  </a:txBody>
                  <a:tcPr marL="72000" marR="72000" marT="72000" marB="7200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algn="l" defTabSz="914400" rtl="0" eaLnBrk="1" latinLnBrk="0" hangingPunct="1">
                        <a:spcBef>
                          <a:spcPts val="300"/>
                        </a:spcBef>
                      </a:pPr>
                      <a:r>
                        <a:rPr lang="en-AU" sz="1000" b="1" kern="1200" dirty="0">
                          <a:solidFill>
                            <a:schemeClr val="lt1"/>
                          </a:solidFill>
                          <a:latin typeface="+mn-lt"/>
                          <a:ea typeface="+mn-ea"/>
                          <a:cs typeface="+mn-cs"/>
                        </a:rPr>
                        <a:t>Role / Contact</a:t>
                      </a:r>
                    </a:p>
                  </a:txBody>
                  <a:tcPr marL="72000" marR="72000" marT="72000" marB="720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7B8E3"/>
                    </a:solidFill>
                  </a:tcPr>
                </a:tc>
                <a:extLst>
                  <a:ext uri="{0D108BD9-81ED-4DB2-BD59-A6C34878D82A}">
                    <a16:rowId xmlns:a16="http://schemas.microsoft.com/office/drawing/2014/main" val="3527690862"/>
                  </a:ext>
                </a:extLst>
              </a:tr>
              <a:tr h="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000" b="1" dirty="0">
                          <a:latin typeface="+mn-lt"/>
                        </a:rPr>
                        <a:t>Design </a:t>
                      </a:r>
                    </a:p>
                  </a:txBody>
                  <a:tcPr marL="72000" marR="72000" marT="72000" marB="720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40000"/>
                      </a:srgbClr>
                    </a:solidFill>
                  </a:tcPr>
                </a:tc>
                <a:tc>
                  <a:txBody>
                    <a:bodyPr/>
                    <a:lstStyle/>
                    <a:p>
                      <a:pPr marL="0" algn="l" defTabSz="914400" rtl="0" eaLnBrk="1" latinLnBrk="0" hangingPunct="1">
                        <a:spcBef>
                          <a:spcPts val="300"/>
                        </a:spcBef>
                      </a:pPr>
                      <a:r>
                        <a:rPr lang="en-AU" sz="1000" b="1" kern="1200" dirty="0">
                          <a:solidFill>
                            <a:schemeClr val="dk1"/>
                          </a:solidFill>
                          <a:latin typeface="+mn-lt"/>
                          <a:ea typeface="+mn-ea"/>
                          <a:cs typeface="+mn-cs"/>
                        </a:rPr>
                        <a:t>Global</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SG" sz="1000" baseline="0" dirty="0"/>
                        <a:t>Program Director </a:t>
                      </a:r>
                      <a:r>
                        <a:rPr lang="en-SG" sz="1000" dirty="0"/>
                        <a:t>–  Andrew </a:t>
                      </a:r>
                      <a:r>
                        <a:rPr lang="en-SG" sz="1000" dirty="0" err="1"/>
                        <a:t>Tollerud</a:t>
                      </a:r>
                      <a:r>
                        <a:rPr lang="en-SG" sz="1000" dirty="0"/>
                        <a:t>/Santa Teresa/IBM</a:t>
                      </a:r>
                    </a:p>
                    <a:p>
                      <a:pPr lvl="1">
                        <a:spcBef>
                          <a:spcPts val="300"/>
                        </a:spcBef>
                      </a:pPr>
                      <a:r>
                        <a:rPr lang="en-SG" sz="1000" dirty="0"/>
                        <a:t>Project management : </a:t>
                      </a:r>
                      <a:r>
                        <a:rPr lang="nn-NO" sz="1000" dirty="0">
                          <a:latin typeface="Arial" panose="020B0604020202020204" pitchFamily="34" charset="0"/>
                          <a:cs typeface="Arial" panose="020B0604020202020204" pitchFamily="34" charset="0"/>
                        </a:rPr>
                        <a:t>Venkataraman H12/India/IBM, </a:t>
                      </a:r>
                      <a:r>
                        <a:rPr lang="en-US" sz="1000" b="0" i="0" u="none" strike="noStrike" kern="1200" baseline="0" dirty="0">
                          <a:solidFill>
                            <a:schemeClr val="dk1"/>
                          </a:solidFill>
                          <a:latin typeface="Arial" panose="020B0604020202020204" pitchFamily="34" charset="0"/>
                          <a:ea typeface="+mn-ea"/>
                          <a:cs typeface="Arial" panose="020B0604020202020204" pitchFamily="34" charset="0"/>
                        </a:rPr>
                        <a:t>Karen Cheng/Markham/IBM, </a:t>
                      </a:r>
                      <a:r>
                        <a:rPr lang="en-US" sz="1000" b="0" i="0" u="none" strike="noStrike" kern="1200" baseline="0" dirty="0" err="1">
                          <a:solidFill>
                            <a:schemeClr val="dk1"/>
                          </a:solidFill>
                          <a:latin typeface="Arial" panose="020B0604020202020204" pitchFamily="34" charset="0"/>
                          <a:ea typeface="+mn-ea"/>
                          <a:cs typeface="Arial" panose="020B0604020202020204" pitchFamily="34" charset="0"/>
                        </a:rPr>
                        <a:t>Sampoorna</a:t>
                      </a:r>
                      <a:r>
                        <a:rPr lang="en-US" sz="1000" b="0" i="0" u="none" strike="noStrike" kern="1200" baseline="0" dirty="0">
                          <a:solidFill>
                            <a:schemeClr val="dk1"/>
                          </a:solidFill>
                          <a:latin typeface="Arial" panose="020B0604020202020204" pitchFamily="34" charset="0"/>
                          <a:ea typeface="+mn-ea"/>
                          <a:cs typeface="Arial" panose="020B0604020202020204" pitchFamily="34" charset="0"/>
                        </a:rPr>
                        <a:t> Hegde/India/IBM</a:t>
                      </a:r>
                      <a:endParaRPr lang="en-SG" sz="1000" dirty="0"/>
                    </a:p>
                    <a:p>
                      <a:pPr>
                        <a:spcBef>
                          <a:spcPts val="300"/>
                        </a:spcBef>
                      </a:pPr>
                      <a:r>
                        <a:rPr lang="en-AU" sz="1000" dirty="0"/>
                        <a:t>Development Manager – </a:t>
                      </a:r>
                      <a:r>
                        <a:rPr lang="en-SG" sz="1000" dirty="0"/>
                        <a:t>Girish B Mohite/India/IBM</a:t>
                      </a:r>
                      <a:r>
                        <a:rPr lang="en-AU" sz="1000" dirty="0"/>
                        <a:t> </a:t>
                      </a:r>
                    </a:p>
                    <a:p>
                      <a:pPr>
                        <a:spcBef>
                          <a:spcPts val="300"/>
                        </a:spcBef>
                      </a:pPr>
                      <a:r>
                        <a:rPr lang="en-AU" sz="1000" dirty="0"/>
                        <a:t>Director of Development : </a:t>
                      </a:r>
                      <a:r>
                        <a:rPr lang="en-US" sz="1000" b="0" i="0" u="none" strike="noStrike" baseline="0" dirty="0" err="1">
                          <a:solidFill>
                            <a:srgbClr val="000000"/>
                          </a:solidFill>
                          <a:latin typeface="Helv"/>
                        </a:rPr>
                        <a:t>Arun</a:t>
                      </a:r>
                      <a:r>
                        <a:rPr lang="en-US" sz="1000" b="0" i="0" u="none" strike="noStrike" baseline="0" dirty="0">
                          <a:solidFill>
                            <a:srgbClr val="000000"/>
                          </a:solidFill>
                          <a:latin typeface="Helv"/>
                        </a:rPr>
                        <a:t> </a:t>
                      </a:r>
                      <a:r>
                        <a:rPr lang="en-US" sz="1000" b="0" i="0" u="none" strike="noStrike" baseline="0" dirty="0" err="1">
                          <a:solidFill>
                            <a:srgbClr val="000000"/>
                          </a:solidFill>
                          <a:latin typeface="Helv"/>
                        </a:rPr>
                        <a:t>Hampapur</a:t>
                      </a:r>
                      <a:r>
                        <a:rPr lang="en-US" sz="1000" b="0" i="0" u="none" strike="noStrike" baseline="0" dirty="0">
                          <a:solidFill>
                            <a:srgbClr val="000000"/>
                          </a:solidFill>
                          <a:latin typeface="Helv"/>
                        </a:rPr>
                        <a:t>/Watson/IBM</a:t>
                      </a:r>
                    </a:p>
                    <a:p>
                      <a:pPr>
                        <a:spcBef>
                          <a:spcPts val="300"/>
                        </a:spcBef>
                      </a:pPr>
                      <a:r>
                        <a:rPr lang="en-AU" sz="1000" dirty="0"/>
                        <a:t>Operations and Support Manager – </a:t>
                      </a:r>
                      <a:r>
                        <a:rPr lang="en-AU" sz="1000" dirty="0" err="1"/>
                        <a:t>Kiranmai</a:t>
                      </a:r>
                      <a:r>
                        <a:rPr lang="en-AU" sz="1000" dirty="0"/>
                        <a:t> </a:t>
                      </a:r>
                      <a:r>
                        <a:rPr lang="en-AU" sz="1000" dirty="0" err="1"/>
                        <a:t>Kuchibotla</a:t>
                      </a:r>
                      <a:r>
                        <a:rPr lang="en-AU" sz="1000" dirty="0"/>
                        <a:t>/India/IBM</a:t>
                      </a:r>
                    </a:p>
                    <a:p>
                      <a:pPr>
                        <a:spcBef>
                          <a:spcPts val="300"/>
                        </a:spcBef>
                      </a:pPr>
                      <a:r>
                        <a:rPr lang="en-AU" sz="1000" dirty="0"/>
                        <a:t>Chief Architect and Director of CDI Technology – </a:t>
                      </a:r>
                      <a:r>
                        <a:rPr lang="pl-PL" sz="1000" dirty="0"/>
                        <a:t>Naga Ayachitula/Watson/IBM</a:t>
                      </a:r>
                      <a:r>
                        <a:rPr lang="en-AU" sz="1000" dirty="0"/>
                        <a:t> </a:t>
                      </a:r>
                    </a:p>
                    <a:p>
                      <a:pPr>
                        <a:spcBef>
                          <a:spcPts val="300"/>
                        </a:spcBef>
                      </a:pPr>
                      <a:r>
                        <a:rPr lang="en-AU" sz="1000" dirty="0"/>
                        <a:t>Chief</a:t>
                      </a:r>
                      <a:r>
                        <a:rPr lang="en-AU" sz="1000" baseline="0" dirty="0"/>
                        <a:t> Data and Security </a:t>
                      </a:r>
                      <a:r>
                        <a:rPr lang="en-AU" sz="1000" dirty="0"/>
                        <a:t>Architect – </a:t>
                      </a:r>
                      <a:r>
                        <a:rPr lang="pl-PL" sz="1000" dirty="0"/>
                        <a:t>Jim Hunter/UK/IBM</a:t>
                      </a:r>
                      <a:r>
                        <a:rPr lang="fr-FR" sz="1000" dirty="0"/>
                        <a:t>, </a:t>
                      </a:r>
                      <a:r>
                        <a:rPr lang="en-US" sz="1000" dirty="0"/>
                        <a:t>Ramesh C Pathak/India/IBM,</a:t>
                      </a:r>
                      <a:endParaRPr lang="en-AU" sz="1000" dirty="0"/>
                    </a:p>
                  </a:txBody>
                  <a:tcPr marL="72000" marR="72000" marT="72000" marB="720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40000"/>
                      </a:srgbClr>
                    </a:solidFill>
                  </a:tcPr>
                </a:tc>
                <a:extLst>
                  <a:ext uri="{0D108BD9-81ED-4DB2-BD59-A6C34878D82A}">
                    <a16:rowId xmlns:a16="http://schemas.microsoft.com/office/drawing/2014/main" val="2097360675"/>
                  </a:ext>
                </a:extLst>
              </a:tr>
              <a:tr h="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000" b="1" dirty="0">
                          <a:latin typeface="+mn-lt"/>
                        </a:rPr>
                        <a:t>Deployment – boarding (</a:t>
                      </a:r>
                      <a:r>
                        <a:rPr lang="en-AU" sz="1000" b="0" dirty="0">
                          <a:latin typeface="+mn-lt"/>
                          <a:hlinkClick r:id="rId2"/>
                        </a:rPr>
                        <a:t>here</a:t>
                      </a:r>
                      <a:r>
                        <a:rPr lang="en-AU" sz="1000" b="1" dirty="0">
                          <a:latin typeface="+mn-lt"/>
                        </a:rPr>
                        <a:t>)</a:t>
                      </a:r>
                    </a:p>
                  </a:txBody>
                  <a:tcPr marL="72000" marR="72000" marT="72000" marB="72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20000"/>
                      </a:srgbClr>
                    </a:solidFill>
                  </a:tcPr>
                </a:tc>
                <a:tc>
                  <a:txBody>
                    <a:bodyPr/>
                    <a:lstStyle/>
                    <a:p>
                      <a:pPr marL="0" algn="l" defTabSz="914400" rtl="0" eaLnBrk="1" latinLnBrk="0" hangingPunct="1">
                        <a:spcBef>
                          <a:spcPts val="300"/>
                        </a:spcBef>
                      </a:pPr>
                      <a:r>
                        <a:rPr lang="en-AU" sz="1000" b="1" kern="1200" dirty="0">
                          <a:solidFill>
                            <a:schemeClr val="dk1"/>
                          </a:solidFill>
                          <a:latin typeface="+mn-lt"/>
                          <a:ea typeface="+mn-ea"/>
                          <a:cs typeface="+mn-cs"/>
                        </a:rPr>
                        <a:t>NA, LA, Europe</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000" dirty="0">
                          <a:latin typeface="+mn-lt"/>
                        </a:rPr>
                        <a:t>Boarding contact </a:t>
                      </a:r>
                      <a:r>
                        <a:rPr lang="en-AU" sz="1000" baseline="0" dirty="0">
                          <a:latin typeface="+mn-lt"/>
                        </a:rPr>
                        <a:t>– </a:t>
                      </a:r>
                      <a:r>
                        <a:rPr lang="en-US" sz="1000" dirty="0"/>
                        <a:t>Sheila McFarlane/UK/IBM</a:t>
                      </a:r>
                      <a:endParaRPr lang="en-AU" sz="1000" baseline="0" dirty="0">
                        <a:latin typeface="+mn-lt"/>
                      </a:endParaRPr>
                    </a:p>
                  </a:txBody>
                  <a:tcPr marL="72000" marR="72000" marT="72000" marB="72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20000"/>
                      </a:srgbClr>
                    </a:solidFill>
                  </a:tcPr>
                </a:tc>
                <a:extLst>
                  <a:ext uri="{0D108BD9-81ED-4DB2-BD59-A6C34878D82A}">
                    <a16:rowId xmlns:a16="http://schemas.microsoft.com/office/drawing/2014/main" val="2867516508"/>
                  </a:ext>
                </a:extLst>
              </a:tr>
              <a:tr h="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endParaRPr lang="en-AU" sz="1000" b="1" dirty="0">
                        <a:latin typeface="+mn-lt"/>
                      </a:endParaRPr>
                    </a:p>
                  </a:txBody>
                  <a:tcPr marL="72000" marR="72000" marT="72000" marB="72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CECFF"/>
                    </a:solidFill>
                  </a:tcPr>
                </a:tc>
                <a:tc>
                  <a:txBody>
                    <a:bodyPr/>
                    <a:lstStyle/>
                    <a:p>
                      <a:pPr marL="0" algn="l" defTabSz="914400" rtl="0" eaLnBrk="1" latinLnBrk="0" hangingPunct="1">
                        <a:spcBef>
                          <a:spcPts val="300"/>
                        </a:spcBef>
                      </a:pPr>
                      <a:r>
                        <a:rPr lang="en-AU" sz="1000" b="1" kern="1200" dirty="0">
                          <a:solidFill>
                            <a:schemeClr val="dk1"/>
                          </a:solidFill>
                          <a:latin typeface="+mn-lt"/>
                          <a:ea typeface="+mn-ea"/>
                          <a:cs typeface="+mn-cs"/>
                        </a:rPr>
                        <a:t>MEA, India, AP</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ECFF"/>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000" kern="1200" dirty="0">
                          <a:solidFill>
                            <a:schemeClr val="dk1"/>
                          </a:solidFill>
                          <a:latin typeface="Arial" panose="020B0604020202020204"/>
                          <a:ea typeface="+mn-ea"/>
                          <a:cs typeface="+mn-cs"/>
                        </a:rPr>
                        <a:t>Boarding contact </a:t>
                      </a:r>
                      <a:r>
                        <a:rPr lang="en-AU" sz="1000" kern="1200" baseline="0" dirty="0">
                          <a:solidFill>
                            <a:schemeClr val="dk1"/>
                          </a:solidFill>
                          <a:latin typeface="Arial" panose="020B0604020202020204"/>
                          <a:ea typeface="+mn-ea"/>
                          <a:cs typeface="+mn-cs"/>
                        </a:rPr>
                        <a:t>– </a:t>
                      </a:r>
                      <a:r>
                        <a:rPr lang="en-US" sz="1000" dirty="0"/>
                        <a:t>Bipin </a:t>
                      </a:r>
                      <a:r>
                        <a:rPr lang="en-US" sz="1000" dirty="0" err="1"/>
                        <a:t>Borgohain</a:t>
                      </a:r>
                      <a:r>
                        <a:rPr lang="en-US" sz="1000" dirty="0"/>
                        <a:t>/India/IBM</a:t>
                      </a:r>
                      <a:endParaRPr lang="en-AU" sz="1000" kern="1200" baseline="0" dirty="0">
                        <a:solidFill>
                          <a:schemeClr val="dk1"/>
                        </a:solidFill>
                        <a:latin typeface="Arial" panose="020B0604020202020204"/>
                        <a:ea typeface="+mn-ea"/>
                        <a:cs typeface="+mn-cs"/>
                      </a:endParaRPr>
                    </a:p>
                  </a:txBody>
                  <a:tcPr marL="72000" marR="72000" marT="72000" marB="72000">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ECFF"/>
                    </a:solidFill>
                  </a:tcPr>
                </a:tc>
                <a:extLst>
                  <a:ext uri="{0D108BD9-81ED-4DB2-BD59-A6C34878D82A}">
                    <a16:rowId xmlns:a16="http://schemas.microsoft.com/office/drawing/2014/main" val="3379639777"/>
                  </a:ext>
                </a:extLst>
              </a:tr>
              <a:tr h="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endParaRPr lang="en-AU" sz="1000" b="1" dirty="0">
                        <a:latin typeface="+mn-lt"/>
                      </a:endParaRPr>
                    </a:p>
                  </a:txBody>
                  <a:tcPr marL="72000" marR="72000" marT="72000" marB="72000">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p>
                      <a:pPr marL="0" algn="l" defTabSz="914400" rtl="0" eaLnBrk="1" latinLnBrk="0" hangingPunct="1">
                        <a:spcBef>
                          <a:spcPts val="300"/>
                        </a:spcBef>
                      </a:pPr>
                      <a:r>
                        <a:rPr lang="en-AU" sz="1000" b="1" kern="1200" dirty="0">
                          <a:solidFill>
                            <a:schemeClr val="dk1"/>
                          </a:solidFill>
                          <a:latin typeface="+mn-lt"/>
                          <a:ea typeface="+mn-ea"/>
                          <a:cs typeface="+mn-cs"/>
                        </a:rPr>
                        <a:t>Japan</a:t>
                      </a:r>
                    </a:p>
                  </a:txBody>
                  <a:tcPr marL="72000" marR="72000" marT="72000" marB="720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p>
                      <a:pPr rtl="0"/>
                      <a:r>
                        <a:rPr lang="en-AU" sz="1000" kern="1200" dirty="0">
                          <a:solidFill>
                            <a:schemeClr val="dk1"/>
                          </a:solidFill>
                          <a:latin typeface="Arial" panose="020B0604020202020204"/>
                          <a:ea typeface="+mn-ea"/>
                          <a:cs typeface="+mn-cs"/>
                        </a:rPr>
                        <a:t>Boarding contact </a:t>
                      </a:r>
                      <a:r>
                        <a:rPr lang="en-AU" sz="1000" kern="1200" baseline="0" dirty="0">
                          <a:solidFill>
                            <a:schemeClr val="dk1"/>
                          </a:solidFill>
                          <a:latin typeface="Arial" panose="020B0604020202020204"/>
                          <a:ea typeface="+mn-ea"/>
                          <a:cs typeface="+mn-cs"/>
                        </a:rPr>
                        <a:t>– </a:t>
                      </a:r>
                      <a:r>
                        <a:rPr lang="en-US" sz="1000" dirty="0">
                          <a:effectLst/>
                          <a:latin typeface="Arial" panose="020B0604020202020204" pitchFamily="34" charset="0"/>
                          <a:cs typeface="Arial" panose="020B0604020202020204" pitchFamily="34" charset="0"/>
                        </a:rPr>
                        <a:t>Narendra Singh5/India/IBM</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extLst>
                  <a:ext uri="{0D108BD9-81ED-4DB2-BD59-A6C34878D82A}">
                    <a16:rowId xmlns:a16="http://schemas.microsoft.com/office/drawing/2014/main" val="334100224"/>
                  </a:ext>
                </a:extLst>
              </a:tr>
              <a:tr h="0">
                <a:tc>
                  <a:txBody>
                    <a:bodyPr/>
                    <a:lstStyle/>
                    <a:p>
                      <a:pPr>
                        <a:spcBef>
                          <a:spcPts val="300"/>
                        </a:spcBef>
                      </a:pPr>
                      <a:r>
                        <a:rPr lang="en-AU" sz="1000" b="1" dirty="0">
                          <a:latin typeface="+mn-lt"/>
                        </a:rPr>
                        <a:t>Geography – Focal Point</a:t>
                      </a:r>
                    </a:p>
                  </a:txBody>
                  <a:tcPr marL="72000" marR="72000" marT="72000" marB="720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ECFF"/>
                    </a:solidFill>
                  </a:tcPr>
                </a:tc>
                <a:tc>
                  <a:txBody>
                    <a:bodyPr/>
                    <a:lstStyle/>
                    <a:p>
                      <a:pPr marL="0" algn="l" defTabSz="914400" rtl="0" eaLnBrk="1" latinLnBrk="0" hangingPunct="1">
                        <a:spcBef>
                          <a:spcPts val="300"/>
                        </a:spcBef>
                      </a:pPr>
                      <a:r>
                        <a:rPr lang="en-AU" sz="1000" b="1" kern="1200" dirty="0">
                          <a:solidFill>
                            <a:schemeClr val="dk1"/>
                          </a:solidFill>
                          <a:latin typeface="+mn-lt"/>
                          <a:ea typeface="+mn-ea"/>
                          <a:cs typeface="+mn-cs"/>
                        </a:rPr>
                        <a:t>NA</a:t>
                      </a:r>
                    </a:p>
                  </a:txBody>
                  <a:tcPr marL="72000" marR="72000" marT="72000" marB="720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ECFF"/>
                    </a:solidFill>
                  </a:tcPr>
                </a:tc>
                <a:tc>
                  <a:txBody>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lang="en-IN" sz="1000" dirty="0"/>
                        <a:t>Juan Martin Gomez </a:t>
                      </a:r>
                      <a:r>
                        <a:rPr lang="en-IN" sz="1000" dirty="0" err="1"/>
                        <a:t>Doynel</a:t>
                      </a:r>
                      <a:r>
                        <a:rPr lang="en-IN" sz="1000" dirty="0"/>
                        <a:t>/Argentina/IBM, </a:t>
                      </a:r>
                      <a:endParaRPr lang="en-AU" sz="1000" dirty="0">
                        <a:latin typeface="+mn-lt"/>
                      </a:endParaRP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ECFF"/>
                    </a:solidFill>
                  </a:tcPr>
                </a:tc>
                <a:extLst>
                  <a:ext uri="{0D108BD9-81ED-4DB2-BD59-A6C34878D82A}">
                    <a16:rowId xmlns:a16="http://schemas.microsoft.com/office/drawing/2014/main" val="3917185572"/>
                  </a:ext>
                </a:extLst>
              </a:tr>
              <a:tr h="0">
                <a:tc>
                  <a:txBody>
                    <a:bodyPr/>
                    <a:lstStyle/>
                    <a:p>
                      <a:pPr>
                        <a:spcBef>
                          <a:spcPts val="300"/>
                        </a:spcBef>
                      </a:pPr>
                      <a:endParaRPr lang="en-AU" sz="1000" b="1" dirty="0">
                        <a:latin typeface="+mn-lt"/>
                      </a:endParaRPr>
                    </a:p>
                  </a:txBody>
                  <a:tcPr marL="72000" marR="72000" marT="72000" marB="720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p>
                      <a:pPr marL="0" algn="l" defTabSz="914400" rtl="0" eaLnBrk="1" latinLnBrk="0" hangingPunct="1">
                        <a:spcBef>
                          <a:spcPts val="300"/>
                        </a:spcBef>
                      </a:pPr>
                      <a:r>
                        <a:rPr lang="en-AU" sz="1000" b="1" kern="1200" dirty="0">
                          <a:solidFill>
                            <a:schemeClr val="dk1"/>
                          </a:solidFill>
                          <a:latin typeface="+mn-lt"/>
                          <a:ea typeface="+mn-ea"/>
                          <a:cs typeface="+mn-cs"/>
                        </a:rPr>
                        <a:t>LA</a:t>
                      </a:r>
                    </a:p>
                  </a:txBody>
                  <a:tcPr marL="72000" marR="72000" marT="72000" marB="720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p>
                      <a:pPr>
                        <a:spcBef>
                          <a:spcPts val="300"/>
                        </a:spcBef>
                      </a:pPr>
                      <a:r>
                        <a:rPr lang="en-AU" sz="1000" dirty="0">
                          <a:latin typeface="+mn-lt"/>
                        </a:rPr>
                        <a:t>Juliana Alves </a:t>
                      </a:r>
                      <a:r>
                        <a:rPr lang="en-AU" sz="1000" dirty="0" err="1">
                          <a:latin typeface="+mn-lt"/>
                        </a:rPr>
                        <a:t>Botono</a:t>
                      </a:r>
                      <a:r>
                        <a:rPr lang="en-AU" sz="1000" dirty="0">
                          <a:latin typeface="+mn-lt"/>
                        </a:rPr>
                        <a:t>/Brazil/IBM,</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extLst>
                  <a:ext uri="{0D108BD9-81ED-4DB2-BD59-A6C34878D82A}">
                    <a16:rowId xmlns:a16="http://schemas.microsoft.com/office/drawing/2014/main" val="1253504441"/>
                  </a:ext>
                </a:extLst>
              </a:tr>
              <a:tr h="0">
                <a:tc>
                  <a:txBody>
                    <a:bodyPr/>
                    <a:lstStyle/>
                    <a:p>
                      <a:pPr>
                        <a:spcBef>
                          <a:spcPts val="300"/>
                        </a:spcBef>
                      </a:pPr>
                      <a:endParaRPr lang="en-AU" sz="1000" b="1" dirty="0">
                        <a:latin typeface="+mn-lt"/>
                      </a:endParaRPr>
                    </a:p>
                  </a:txBody>
                  <a:tcPr marL="72000" marR="72000" marT="72000" marB="720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ECFF"/>
                    </a:solidFill>
                  </a:tcPr>
                </a:tc>
                <a:tc>
                  <a:txBody>
                    <a:bodyPr/>
                    <a:lstStyle/>
                    <a:p>
                      <a:pPr marL="0" algn="l" defTabSz="914400" rtl="0" eaLnBrk="1" latinLnBrk="0" hangingPunct="1">
                        <a:spcBef>
                          <a:spcPts val="300"/>
                        </a:spcBef>
                      </a:pPr>
                      <a:r>
                        <a:rPr lang="en-AU" sz="1000" b="1" kern="1200" dirty="0">
                          <a:solidFill>
                            <a:schemeClr val="dk1"/>
                          </a:solidFill>
                          <a:latin typeface="+mn-lt"/>
                          <a:ea typeface="+mn-ea"/>
                          <a:cs typeface="+mn-cs"/>
                        </a:rPr>
                        <a:t>Europe</a:t>
                      </a:r>
                    </a:p>
                  </a:txBody>
                  <a:tcPr marL="72000" marR="72000" marT="72000" marB="720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ECFF"/>
                    </a:solidFill>
                  </a:tcPr>
                </a:tc>
                <a:tc>
                  <a:txBody>
                    <a:bodyPr/>
                    <a:lstStyle/>
                    <a:p>
                      <a:pPr>
                        <a:spcBef>
                          <a:spcPts val="300"/>
                        </a:spcBef>
                      </a:pPr>
                      <a:r>
                        <a:rPr lang="en-AU" sz="1000" dirty="0">
                          <a:latin typeface="+mn-lt"/>
                        </a:rPr>
                        <a:t> Emma </a:t>
                      </a:r>
                      <a:r>
                        <a:rPr lang="en-AU" sz="1000" dirty="0" err="1">
                          <a:latin typeface="+mn-lt"/>
                        </a:rPr>
                        <a:t>Scollan</a:t>
                      </a:r>
                      <a:r>
                        <a:rPr lang="en-AU" sz="1000" dirty="0">
                          <a:latin typeface="+mn-lt"/>
                        </a:rPr>
                        <a:t>/Ireland/IBM, </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ECFF"/>
                    </a:solidFill>
                  </a:tcPr>
                </a:tc>
                <a:extLst>
                  <a:ext uri="{0D108BD9-81ED-4DB2-BD59-A6C34878D82A}">
                    <a16:rowId xmlns:a16="http://schemas.microsoft.com/office/drawing/2014/main" val="3156372906"/>
                  </a:ext>
                </a:extLst>
              </a:tr>
              <a:tr h="0">
                <a:tc>
                  <a:txBody>
                    <a:bodyPr/>
                    <a:lstStyle/>
                    <a:p>
                      <a:pPr>
                        <a:spcBef>
                          <a:spcPts val="300"/>
                        </a:spcBef>
                      </a:pPr>
                      <a:endParaRPr lang="en-AU" sz="1000" b="1" dirty="0">
                        <a:latin typeface="+mn-lt"/>
                      </a:endParaRPr>
                    </a:p>
                  </a:txBody>
                  <a:tcPr marL="72000" marR="72000" marT="72000" marB="720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p>
                      <a:pPr marL="0" algn="l" defTabSz="914400" rtl="0" eaLnBrk="1" latinLnBrk="0" hangingPunct="1">
                        <a:spcBef>
                          <a:spcPts val="300"/>
                        </a:spcBef>
                      </a:pPr>
                      <a:r>
                        <a:rPr lang="en-AU" sz="1000" b="1" kern="1200" dirty="0">
                          <a:solidFill>
                            <a:schemeClr val="dk1"/>
                          </a:solidFill>
                          <a:latin typeface="+mn-lt"/>
                          <a:ea typeface="+mn-ea"/>
                          <a:cs typeface="+mn-cs"/>
                        </a:rPr>
                        <a:t>MEA</a:t>
                      </a:r>
                    </a:p>
                  </a:txBody>
                  <a:tcPr marL="72000" marR="72000" marT="72000" marB="720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p>
                      <a:pPr>
                        <a:spcBef>
                          <a:spcPts val="300"/>
                        </a:spcBef>
                      </a:pPr>
                      <a:r>
                        <a:rPr lang="en-AU" sz="1000" dirty="0" err="1">
                          <a:latin typeface="+mn-lt"/>
                        </a:rPr>
                        <a:t>Cengiz</a:t>
                      </a:r>
                      <a:r>
                        <a:rPr lang="en-AU" sz="1000" dirty="0">
                          <a:latin typeface="+mn-lt"/>
                        </a:rPr>
                        <a:t> Abaci/Turkey/IBM, </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extLst>
                  <a:ext uri="{0D108BD9-81ED-4DB2-BD59-A6C34878D82A}">
                    <a16:rowId xmlns:a16="http://schemas.microsoft.com/office/drawing/2014/main" val="375981734"/>
                  </a:ext>
                </a:extLst>
              </a:tr>
              <a:tr h="0">
                <a:tc>
                  <a:txBody>
                    <a:bodyPr/>
                    <a:lstStyle/>
                    <a:p>
                      <a:pPr>
                        <a:spcBef>
                          <a:spcPts val="300"/>
                        </a:spcBef>
                      </a:pPr>
                      <a:endParaRPr lang="en-AU" sz="1000" b="1" dirty="0">
                        <a:latin typeface="+mn-lt"/>
                      </a:endParaRPr>
                    </a:p>
                  </a:txBody>
                  <a:tcPr marL="72000" marR="72000" marT="72000" marB="720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ECFF"/>
                    </a:solidFill>
                  </a:tcPr>
                </a:tc>
                <a:tc>
                  <a:txBody>
                    <a:bodyPr/>
                    <a:lstStyle/>
                    <a:p>
                      <a:pPr marL="0" algn="l" defTabSz="914400" rtl="0" eaLnBrk="1" latinLnBrk="0" hangingPunct="1">
                        <a:spcBef>
                          <a:spcPts val="300"/>
                        </a:spcBef>
                      </a:pPr>
                      <a:r>
                        <a:rPr lang="en-AU" sz="1000" b="1" kern="1200" dirty="0">
                          <a:solidFill>
                            <a:schemeClr val="dk1"/>
                          </a:solidFill>
                          <a:latin typeface="+mn-lt"/>
                          <a:ea typeface="+mn-ea"/>
                          <a:cs typeface="+mn-cs"/>
                        </a:rPr>
                        <a:t>AP</a:t>
                      </a:r>
                    </a:p>
                  </a:txBody>
                  <a:tcPr marL="72000" marR="72000" marT="72000" marB="720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ECFF"/>
                    </a:solidFill>
                  </a:tcPr>
                </a:tc>
                <a:tc>
                  <a:txBody>
                    <a:bodyPr/>
                    <a:lstStyle/>
                    <a:p>
                      <a:pPr>
                        <a:spcBef>
                          <a:spcPts val="300"/>
                        </a:spcBef>
                      </a:pPr>
                      <a:r>
                        <a:rPr lang="en-AU" sz="1000" dirty="0">
                          <a:latin typeface="+mn-lt"/>
                        </a:rPr>
                        <a:t>Abhay Goyal2/India/IBM,</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CECFF"/>
                    </a:solidFill>
                  </a:tcPr>
                </a:tc>
                <a:extLst>
                  <a:ext uri="{0D108BD9-81ED-4DB2-BD59-A6C34878D82A}">
                    <a16:rowId xmlns:a16="http://schemas.microsoft.com/office/drawing/2014/main" val="2006138231"/>
                  </a:ext>
                </a:extLst>
              </a:tr>
              <a:tr h="0">
                <a:tc>
                  <a:txBody>
                    <a:bodyPr/>
                    <a:lstStyle/>
                    <a:p>
                      <a:pPr>
                        <a:spcBef>
                          <a:spcPts val="300"/>
                        </a:spcBef>
                      </a:pPr>
                      <a:endParaRPr lang="en-AU" sz="1000" b="1" dirty="0">
                        <a:latin typeface="+mn-lt"/>
                      </a:endParaRPr>
                    </a:p>
                  </a:txBody>
                  <a:tcPr marL="72000" marR="72000" marT="72000" marB="72000">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20000"/>
                      </a:srgbClr>
                    </a:solidFill>
                  </a:tcPr>
                </a:tc>
                <a:tc>
                  <a:txBody>
                    <a:bodyPr/>
                    <a:lstStyle/>
                    <a:p>
                      <a:pPr marL="0" algn="l" defTabSz="914400" rtl="0" eaLnBrk="1" latinLnBrk="0" hangingPunct="1">
                        <a:spcBef>
                          <a:spcPts val="300"/>
                        </a:spcBef>
                      </a:pPr>
                      <a:r>
                        <a:rPr lang="en-AU" sz="1000" b="1" kern="1200" dirty="0">
                          <a:solidFill>
                            <a:schemeClr val="dk1"/>
                          </a:solidFill>
                          <a:latin typeface="+mn-lt"/>
                          <a:ea typeface="+mn-ea"/>
                          <a:cs typeface="+mn-cs"/>
                        </a:rPr>
                        <a:t>Japan</a:t>
                      </a:r>
                    </a:p>
                  </a:txBody>
                  <a:tcPr marL="72000" marR="72000" marT="72000" marB="720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57B8E3">
                        <a:tint val="20000"/>
                      </a:srgbClr>
                    </a:solidFill>
                  </a:tcPr>
                </a:tc>
                <a:tc>
                  <a:txBody>
                    <a:bodyPr/>
                    <a:lstStyle/>
                    <a:p>
                      <a:pPr>
                        <a:spcBef>
                          <a:spcPts val="300"/>
                        </a:spcBef>
                      </a:pPr>
                      <a:r>
                        <a:rPr lang="en-AU" sz="1000" dirty="0">
                          <a:latin typeface="+mn-lt"/>
                        </a:rPr>
                        <a:t> </a:t>
                      </a:r>
                      <a:r>
                        <a:rPr lang="en-AU" sz="1000" dirty="0" err="1">
                          <a:latin typeface="+mn-lt"/>
                        </a:rPr>
                        <a:t>Yohei</a:t>
                      </a:r>
                      <a:r>
                        <a:rPr lang="en-AU" sz="1000" dirty="0">
                          <a:latin typeface="+mn-lt"/>
                        </a:rPr>
                        <a:t> Hori/Japan/IBM, </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20000"/>
                      </a:srgbClr>
                    </a:solidFill>
                  </a:tcPr>
                </a:tc>
                <a:extLst>
                  <a:ext uri="{0D108BD9-81ED-4DB2-BD59-A6C34878D82A}">
                    <a16:rowId xmlns:a16="http://schemas.microsoft.com/office/drawing/2014/main" val="2263998404"/>
                  </a:ext>
                </a:extLst>
              </a:tr>
            </a:tbl>
          </a:graphicData>
        </a:graphic>
      </p:graphicFrame>
      <p:sp>
        <p:nvSpPr>
          <p:cNvPr id="10" name="Date Placeholder 9">
            <a:extLst>
              <a:ext uri="{FF2B5EF4-FFF2-40B4-BE49-F238E27FC236}">
                <a16:creationId xmlns:a16="http://schemas.microsoft.com/office/drawing/2014/main" id="{F7A655FA-A1A8-46AD-AB58-BE4CD9C367FE}"/>
              </a:ext>
            </a:extLst>
          </p:cNvPr>
          <p:cNvSpPr>
            <a:spLocks noGrp="1"/>
          </p:cNvSpPr>
          <p:nvPr>
            <p:ph type="dt" sz="half" idx="12"/>
          </p:nvPr>
        </p:nvSpPr>
        <p:spPr/>
        <p:txBody>
          <a:bodyPr/>
          <a:lstStyle/>
          <a:p>
            <a:pPr>
              <a:spcBef>
                <a:spcPct val="0"/>
              </a:spcBef>
              <a:buFontTx/>
              <a:buNone/>
            </a:pPr>
            <a:fld id="{CF04ED56-2634-4696-B73A-DE905A665CCC}" type="datetime4">
              <a:rPr lang="en-AU" smtClean="0"/>
              <a:t>26 January 2018</a:t>
            </a:fld>
            <a:endParaRPr lang="en-AU"/>
          </a:p>
        </p:txBody>
      </p:sp>
      <p:sp>
        <p:nvSpPr>
          <p:cNvPr id="12" name="Footer Placeholder 11">
            <a:extLst>
              <a:ext uri="{FF2B5EF4-FFF2-40B4-BE49-F238E27FC236}">
                <a16:creationId xmlns:a16="http://schemas.microsoft.com/office/drawing/2014/main" id="{FDD2314B-0E28-45D4-929A-7081CEBA0442}"/>
              </a:ext>
            </a:extLst>
          </p:cNvPr>
          <p:cNvSpPr>
            <a:spLocks noGrp="1"/>
          </p:cNvSpPr>
          <p:nvPr>
            <p:ph type="ftr" sz="quarter" idx="10"/>
          </p:nvPr>
        </p:nvSpPr>
        <p:spPr/>
        <p:txBody>
          <a:bodyPr/>
          <a:lstStyle/>
          <a:p>
            <a:r>
              <a:rPr lang="en-US"/>
              <a:t>IBM Services Platform with Watson   |   IBM Confidential </a:t>
            </a:r>
            <a:endParaRPr lang="en-AU"/>
          </a:p>
        </p:txBody>
      </p:sp>
      <p:sp>
        <p:nvSpPr>
          <p:cNvPr id="13" name="Slide Number Placeholder 12">
            <a:extLst>
              <a:ext uri="{FF2B5EF4-FFF2-40B4-BE49-F238E27FC236}">
                <a16:creationId xmlns:a16="http://schemas.microsoft.com/office/drawing/2014/main" id="{7C41F035-8448-4859-8CDA-AB8C47CB1FE3}"/>
              </a:ext>
            </a:extLst>
          </p:cNvPr>
          <p:cNvSpPr>
            <a:spLocks noGrp="1"/>
          </p:cNvSpPr>
          <p:nvPr>
            <p:ph type="sldNum" sz="quarter" idx="11"/>
          </p:nvPr>
        </p:nvSpPr>
        <p:spPr/>
        <p:txBody>
          <a:bodyPr/>
          <a:lstStyle/>
          <a:p>
            <a:fld id="{F0FFBA74-A297-476A-9576-5FA25982D35F}" type="slidenum">
              <a:rPr lang="en-AU" smtClean="0"/>
              <a:pPr/>
              <a:t>22</a:t>
            </a:fld>
            <a:endParaRPr lang="en-AU"/>
          </a:p>
        </p:txBody>
      </p:sp>
    </p:spTree>
    <p:extLst>
      <p:ext uri="{BB962C8B-B14F-4D97-AF65-F5344CB8AC3E}">
        <p14:creationId xmlns:p14="http://schemas.microsoft.com/office/powerpoint/2010/main" val="1235483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a:t>Contacts</a:t>
            </a:r>
            <a:endParaRPr lang="en-US" dirty="0"/>
          </a:p>
        </p:txBody>
      </p:sp>
      <p:sp>
        <p:nvSpPr>
          <p:cNvPr id="22" name="Oval 21"/>
          <p:cNvSpPr/>
          <p:nvPr/>
        </p:nvSpPr>
        <p:spPr>
          <a:xfrm>
            <a:off x="2254524" y="4343358"/>
            <a:ext cx="209211" cy="209211"/>
          </a:xfrm>
          <a:prstGeom prst="ellipse">
            <a:avLst/>
          </a:prstGeom>
          <a:no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457200" rtl="0" eaLnBrk="1"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rial" charset="0"/>
                <a:ea typeface="Arial" charset="0"/>
                <a:cs typeface="Arial" charset="0"/>
              </a:rPr>
              <a:t>07</a:t>
            </a:r>
            <a:endParaRPr kumimoji="0" lang="en-US" sz="800" b="0" i="0" u="none" strike="noStrike" kern="1200" cap="none" spc="0" normalizeH="0" baseline="0" noProof="0" dirty="0">
              <a:ln>
                <a:noFill/>
              </a:ln>
              <a:solidFill>
                <a:srgbClr val="FFFFFF"/>
              </a:solidFill>
              <a:effectLst/>
              <a:uLnTx/>
              <a:uFillTx/>
              <a:latin typeface="Arial" charset="0"/>
              <a:ea typeface="Arial" charset="0"/>
              <a:cs typeface="Arial" charset="0"/>
              <a:sym typeface="Arial"/>
            </a:endParaRPr>
          </a:p>
        </p:txBody>
      </p:sp>
      <p:sp>
        <p:nvSpPr>
          <p:cNvPr id="2" name="TextBox 1"/>
          <p:cNvSpPr txBox="1"/>
          <p:nvPr/>
        </p:nvSpPr>
        <p:spPr>
          <a:xfrm>
            <a:off x="531154" y="1124739"/>
            <a:ext cx="386516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mn-lt"/>
                <a:ea typeface="+mn-ea"/>
                <a:cs typeface="+mn-cs"/>
              </a:rPr>
              <a:t>CDI North America Program Managers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mn-lt"/>
              <a:ea typeface="+mn-ea"/>
              <a:cs typeface="+mn-cs"/>
            </a:endParaRPr>
          </a:p>
        </p:txBody>
      </p:sp>
      <p:sp>
        <p:nvSpPr>
          <p:cNvPr id="6" name="TextBox 5"/>
          <p:cNvSpPr txBox="1"/>
          <p:nvPr/>
        </p:nvSpPr>
        <p:spPr>
          <a:xfrm>
            <a:off x="5733006" y="1073360"/>
            <a:ext cx="531267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mn-lt"/>
                <a:ea typeface="+mn-ea"/>
                <a:cs typeface="+mn-cs"/>
              </a:rPr>
              <a:t>CDI Champions in support of North America accounts</a:t>
            </a:r>
          </a:p>
        </p:txBody>
      </p:sp>
      <p:graphicFrame>
        <p:nvGraphicFramePr>
          <p:cNvPr id="3" name="Table 2"/>
          <p:cNvGraphicFramePr>
            <a:graphicFrameLocks noGrp="1"/>
          </p:cNvGraphicFramePr>
          <p:nvPr>
            <p:extLst>
              <p:ext uri="{D42A27DB-BD31-4B8C-83A1-F6EECF244321}">
                <p14:modId xmlns:p14="http://schemas.microsoft.com/office/powerpoint/2010/main" val="188250650"/>
              </p:ext>
            </p:extLst>
          </p:nvPr>
        </p:nvGraphicFramePr>
        <p:xfrm>
          <a:off x="4888472" y="2014975"/>
          <a:ext cx="7001742" cy="4338720"/>
        </p:xfrm>
        <a:graphic>
          <a:graphicData uri="http://schemas.openxmlformats.org/drawingml/2006/table">
            <a:tbl>
              <a:tblPr firstRow="1" bandRow="1">
                <a:tableStyleId>{5C22544A-7EE6-4342-B048-85BDC9FD1C3A}</a:tableStyleId>
              </a:tblPr>
              <a:tblGrid>
                <a:gridCol w="1207528">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4282046">
                  <a:extLst>
                    <a:ext uri="{9D8B030D-6E8A-4147-A177-3AD203B41FA5}">
                      <a16:colId xmlns:a16="http://schemas.microsoft.com/office/drawing/2014/main" val="20002"/>
                    </a:ext>
                  </a:extLst>
                </a:gridCol>
              </a:tblGrid>
              <a:tr h="179461">
                <a:tc>
                  <a:txBody>
                    <a:bodyPr/>
                    <a:lstStyle/>
                    <a:p>
                      <a:pPr algn="l" rtl="0" fontAlgn="t"/>
                      <a:r>
                        <a:rPr lang="en-US" sz="1200" noProof="1">
                          <a:effectLst/>
                        </a:rPr>
                        <a:t>CIC</a:t>
                      </a:r>
                      <a:endParaRPr lang="en-US" sz="1200" b="0" noProof="1">
                        <a:effectLst/>
                      </a:endParaRPr>
                    </a:p>
                  </a:txBody>
                  <a:tcPr marL="72000" marR="36000" marT="36000" marB="36000"/>
                </a:tc>
                <a:tc>
                  <a:txBody>
                    <a:bodyPr/>
                    <a:lstStyle/>
                    <a:p>
                      <a:pPr algn="l" rtl="0" fontAlgn="t"/>
                      <a:r>
                        <a:rPr lang="en-US" sz="1200" noProof="1">
                          <a:effectLst/>
                        </a:rPr>
                        <a:t>Sector</a:t>
                      </a:r>
                      <a:endParaRPr lang="en-US" sz="1200" b="0" noProof="1">
                        <a:effectLst/>
                      </a:endParaRPr>
                    </a:p>
                  </a:txBody>
                  <a:tcPr marL="72000" marR="36000" marT="36000" marB="36000"/>
                </a:tc>
                <a:tc>
                  <a:txBody>
                    <a:bodyPr/>
                    <a:lstStyle/>
                    <a:p>
                      <a:pPr algn="l" rtl="0" fontAlgn="t"/>
                      <a:r>
                        <a:rPr lang="en-US" sz="1200" noProof="1">
                          <a:effectLst/>
                        </a:rPr>
                        <a:t>Champions</a:t>
                      </a:r>
                      <a:endParaRPr lang="en-US" sz="1200" b="0" noProof="1">
                        <a:effectLst/>
                      </a:endParaRPr>
                    </a:p>
                  </a:txBody>
                  <a:tcPr marL="72000" marR="36000" marT="36000" marB="36000"/>
                </a:tc>
                <a:extLst>
                  <a:ext uri="{0D108BD9-81ED-4DB2-BD59-A6C34878D82A}">
                    <a16:rowId xmlns:a16="http://schemas.microsoft.com/office/drawing/2014/main" val="10000"/>
                  </a:ext>
                </a:extLst>
              </a:tr>
              <a:tr h="336225">
                <a:tc>
                  <a:txBody>
                    <a:bodyPr/>
                    <a:lstStyle/>
                    <a:p>
                      <a:pPr algn="l" rtl="0" fontAlgn="t"/>
                      <a:r>
                        <a:rPr lang="en-US" sz="1200" noProof="1">
                          <a:effectLst/>
                        </a:rPr>
                        <a:t>Argentina</a:t>
                      </a:r>
                      <a:endParaRPr lang="en-US" sz="1200" b="0" noProof="1">
                        <a:effectLst/>
                      </a:endParaRPr>
                    </a:p>
                  </a:txBody>
                  <a:tcPr marL="72000" marR="36000" marT="36000" marB="36000"/>
                </a:tc>
                <a:tc>
                  <a:txBody>
                    <a:bodyPr/>
                    <a:lstStyle/>
                    <a:p>
                      <a:pPr algn="l" rtl="0" fontAlgn="t"/>
                      <a:r>
                        <a:rPr lang="en-US" sz="1200" noProof="1">
                          <a:effectLst/>
                        </a:rPr>
                        <a:t>All</a:t>
                      </a:r>
                      <a:endParaRPr lang="en-US" sz="1200" b="0" noProof="1">
                        <a:effectLst/>
                      </a:endParaRPr>
                    </a:p>
                  </a:txBody>
                  <a:tcPr marL="72000" marR="36000" marT="36000" marB="36000"/>
                </a:tc>
                <a:tc>
                  <a:txBody>
                    <a:bodyPr/>
                    <a:lstStyle/>
                    <a:p>
                      <a:pPr algn="l" rtl="0" fontAlgn="t"/>
                      <a:r>
                        <a:rPr lang="en-US" sz="1200" u="none" strike="noStrike" noProof="1">
                          <a:effectLst/>
                        </a:rPr>
                        <a:t>MURIAGO, MARTIN ALEJANDRO</a:t>
                      </a:r>
                      <a:r>
                        <a:rPr lang="en-US" sz="1200" noProof="1">
                          <a:effectLst/>
                        </a:rPr>
                        <a:t>​</a:t>
                      </a:r>
                    </a:p>
                    <a:p>
                      <a:pPr algn="l" rtl="0" fontAlgn="t"/>
                      <a:r>
                        <a:rPr lang="en-US" sz="1200" u="none" strike="noStrike" noProof="1">
                          <a:effectLst/>
                        </a:rPr>
                        <a:t>BALZANO, GISELLE GEORGINA</a:t>
                      </a:r>
                      <a:r>
                        <a:rPr lang="en-US" sz="1200" noProof="1">
                          <a:effectLst/>
                        </a:rPr>
                        <a:t>​</a:t>
                      </a:r>
                      <a:endParaRPr lang="en-US" sz="1200" b="0" noProof="1">
                        <a:effectLst/>
                      </a:endParaRPr>
                    </a:p>
                  </a:txBody>
                  <a:tcPr marL="72000" marR="36000" marT="36000" marB="36000"/>
                </a:tc>
                <a:extLst>
                  <a:ext uri="{0D108BD9-81ED-4DB2-BD59-A6C34878D82A}">
                    <a16:rowId xmlns:a16="http://schemas.microsoft.com/office/drawing/2014/main" val="10001"/>
                  </a:ext>
                </a:extLst>
              </a:tr>
              <a:tr h="336225">
                <a:tc>
                  <a:txBody>
                    <a:bodyPr/>
                    <a:lstStyle/>
                    <a:p>
                      <a:pPr algn="l" rtl="0" fontAlgn="t"/>
                      <a:r>
                        <a:rPr lang="en-US" sz="1200" noProof="1">
                          <a:effectLst/>
                        </a:rPr>
                        <a:t>Brazil</a:t>
                      </a:r>
                      <a:endParaRPr lang="en-US" sz="1200" b="0" noProof="1">
                        <a:effectLst/>
                      </a:endParaRPr>
                    </a:p>
                  </a:txBody>
                  <a:tcPr marL="72000" marR="36000" marT="36000" marB="36000"/>
                </a:tc>
                <a:tc>
                  <a:txBody>
                    <a:bodyPr/>
                    <a:lstStyle/>
                    <a:p>
                      <a:pPr algn="l" rtl="0" fontAlgn="t"/>
                      <a:r>
                        <a:rPr lang="en-US" sz="1200" noProof="1">
                          <a:effectLst/>
                        </a:rPr>
                        <a:t>All</a:t>
                      </a:r>
                      <a:endParaRPr lang="en-US" sz="1200" b="0" noProof="1">
                        <a:effectLst/>
                      </a:endParaRPr>
                    </a:p>
                  </a:txBody>
                  <a:tcPr marL="72000" marR="36000" marT="36000" marB="36000"/>
                </a:tc>
                <a:tc>
                  <a:txBody>
                    <a:bodyPr/>
                    <a:lstStyle/>
                    <a:p>
                      <a:pPr algn="l" rtl="0" fontAlgn="t"/>
                      <a:r>
                        <a:rPr lang="en-US" sz="1200" u="none" strike="noStrike" noProof="1">
                          <a:effectLst/>
                        </a:rPr>
                        <a:t>FERRARETO JAYME, RICARDO</a:t>
                      </a:r>
                      <a:r>
                        <a:rPr lang="en-US" sz="1200" noProof="1">
                          <a:effectLst/>
                        </a:rPr>
                        <a:t>​</a:t>
                      </a:r>
                    </a:p>
                    <a:p>
                      <a:pPr algn="l" rtl="0" fontAlgn="t"/>
                      <a:r>
                        <a:rPr lang="en-US" sz="1200" u="none" strike="noStrike" noProof="1">
                          <a:effectLst/>
                        </a:rPr>
                        <a:t>ALFENAS REIS, THIAGO HERMANO DE</a:t>
                      </a:r>
                      <a:r>
                        <a:rPr lang="en-US" sz="1200" noProof="1">
                          <a:effectLst/>
                        </a:rPr>
                        <a:t>​</a:t>
                      </a:r>
                      <a:endParaRPr lang="en-US" sz="1200" b="0" noProof="1">
                        <a:effectLst/>
                      </a:endParaRPr>
                    </a:p>
                  </a:txBody>
                  <a:tcPr marL="72000" marR="36000" marT="36000" marB="36000"/>
                </a:tc>
                <a:extLst>
                  <a:ext uri="{0D108BD9-81ED-4DB2-BD59-A6C34878D82A}">
                    <a16:rowId xmlns:a16="http://schemas.microsoft.com/office/drawing/2014/main" val="10002"/>
                  </a:ext>
                </a:extLst>
              </a:tr>
              <a:tr h="239133">
                <a:tc>
                  <a:txBody>
                    <a:bodyPr/>
                    <a:lstStyle/>
                    <a:p>
                      <a:pPr algn="l" rtl="0" fontAlgn="t"/>
                      <a:r>
                        <a:rPr lang="en-US" sz="1200" noProof="1">
                          <a:effectLst/>
                        </a:rPr>
                        <a:t>Canada</a:t>
                      </a:r>
                      <a:endParaRPr lang="en-US" sz="1200" b="0" noProof="1">
                        <a:effectLst/>
                      </a:endParaRPr>
                    </a:p>
                  </a:txBody>
                  <a:tcPr marL="72000" marR="36000" marT="36000" marB="36000"/>
                </a:tc>
                <a:tc>
                  <a:txBody>
                    <a:bodyPr/>
                    <a:lstStyle/>
                    <a:p>
                      <a:pPr algn="l" rtl="0" fontAlgn="t"/>
                      <a:r>
                        <a:rPr lang="en-US" sz="1200" noProof="1">
                          <a:effectLst/>
                        </a:rPr>
                        <a:t>Canada</a:t>
                      </a:r>
                      <a:endParaRPr lang="en-US" sz="1200" b="0" noProof="1">
                        <a:effectLst/>
                      </a:endParaRPr>
                    </a:p>
                  </a:txBody>
                  <a:tcPr marL="72000" marR="36000" marT="36000" marB="36000"/>
                </a:tc>
                <a:tc>
                  <a:txBody>
                    <a:bodyPr/>
                    <a:lstStyle/>
                    <a:p>
                      <a:pPr algn="l" rtl="0" fontAlgn="t"/>
                      <a:r>
                        <a:rPr lang="en-US" sz="1200" noProof="1">
                          <a:effectLst/>
                        </a:rPr>
                        <a:t> </a:t>
                      </a:r>
                      <a:r>
                        <a:rPr lang="en-US" sz="1200" u="none" strike="noStrike" noProof="1">
                          <a:effectLst/>
                        </a:rPr>
                        <a:t>Derrick, Loren (L.A.)</a:t>
                      </a:r>
                      <a:r>
                        <a:rPr lang="en-US" sz="1200" noProof="1">
                          <a:effectLst/>
                        </a:rPr>
                        <a:t>​</a:t>
                      </a:r>
                      <a:endParaRPr lang="en-US" sz="1200" b="0" noProof="1">
                        <a:effectLst/>
                      </a:endParaRPr>
                    </a:p>
                  </a:txBody>
                  <a:tcPr marL="72000" marR="36000" marT="36000" marB="36000"/>
                </a:tc>
                <a:extLst>
                  <a:ext uri="{0D108BD9-81ED-4DB2-BD59-A6C34878D82A}">
                    <a16:rowId xmlns:a16="http://schemas.microsoft.com/office/drawing/2014/main" val="10003"/>
                  </a:ext>
                </a:extLst>
              </a:tr>
              <a:tr h="336225">
                <a:tc>
                  <a:txBody>
                    <a:bodyPr/>
                    <a:lstStyle/>
                    <a:p>
                      <a:pPr algn="l" rtl="0" fontAlgn="t"/>
                      <a:r>
                        <a:rPr lang="en-US" sz="1200" noProof="1">
                          <a:effectLst/>
                        </a:rPr>
                        <a:t>Costa Rica</a:t>
                      </a:r>
                      <a:endParaRPr lang="en-US" sz="1200" b="0" noProof="1">
                        <a:effectLst/>
                      </a:endParaRPr>
                    </a:p>
                  </a:txBody>
                  <a:tcPr marL="72000" marR="36000" marT="36000" marB="36000"/>
                </a:tc>
                <a:tc>
                  <a:txBody>
                    <a:bodyPr/>
                    <a:lstStyle/>
                    <a:p>
                      <a:pPr algn="l" rtl="0" fontAlgn="t"/>
                      <a:r>
                        <a:rPr lang="en-US" sz="1200" noProof="1">
                          <a:effectLst/>
                        </a:rPr>
                        <a:t>All</a:t>
                      </a:r>
                      <a:endParaRPr lang="en-US" sz="1200" b="0" noProof="1">
                        <a:effectLst/>
                      </a:endParaRPr>
                    </a:p>
                  </a:txBody>
                  <a:tcPr marL="72000" marR="36000" marT="36000" marB="36000"/>
                </a:tc>
                <a:tc>
                  <a:txBody>
                    <a:bodyPr/>
                    <a:lstStyle/>
                    <a:p>
                      <a:pPr algn="l" rtl="0" fontAlgn="t"/>
                      <a:r>
                        <a:rPr lang="en-US" sz="1200" u="none" strike="noStrike" noProof="1">
                          <a:effectLst/>
                        </a:rPr>
                        <a:t>Lin Lin Tho, Andres</a:t>
                      </a:r>
                      <a:r>
                        <a:rPr lang="en-US" sz="1200" noProof="1">
                          <a:effectLst/>
                        </a:rPr>
                        <a:t>​</a:t>
                      </a:r>
                    </a:p>
                    <a:p>
                      <a:pPr algn="l" rtl="0" fontAlgn="t"/>
                      <a:r>
                        <a:rPr lang="en-US" sz="1200" u="none" strike="noStrike" noProof="1">
                          <a:effectLst/>
                        </a:rPr>
                        <a:t>Gonzalez Soto, Daniel Gustavo</a:t>
                      </a:r>
                      <a:r>
                        <a:rPr lang="en-US" sz="1200" noProof="1">
                          <a:effectLst/>
                        </a:rPr>
                        <a:t>​</a:t>
                      </a:r>
                    </a:p>
                  </a:txBody>
                  <a:tcPr marL="72000" marR="36000" marT="36000" marB="36000"/>
                </a:tc>
                <a:extLst>
                  <a:ext uri="{0D108BD9-81ED-4DB2-BD59-A6C34878D82A}">
                    <a16:rowId xmlns:a16="http://schemas.microsoft.com/office/drawing/2014/main" val="10004"/>
                  </a:ext>
                </a:extLst>
              </a:tr>
              <a:tr h="336225">
                <a:tc>
                  <a:txBody>
                    <a:bodyPr/>
                    <a:lstStyle/>
                    <a:p>
                      <a:pPr algn="l" rtl="0" fontAlgn="t"/>
                      <a:r>
                        <a:rPr lang="en-US" sz="1200" noProof="1">
                          <a:effectLst/>
                        </a:rPr>
                        <a:t>India</a:t>
                      </a:r>
                      <a:endParaRPr lang="en-US" sz="1200" b="0" noProof="1">
                        <a:effectLst/>
                      </a:endParaRPr>
                    </a:p>
                  </a:txBody>
                  <a:tcPr marL="72000" marR="36000" marT="36000" marB="36000"/>
                </a:tc>
                <a:tc>
                  <a:txBody>
                    <a:bodyPr/>
                    <a:lstStyle/>
                    <a:p>
                      <a:pPr algn="l" rtl="0" fontAlgn="t"/>
                      <a:r>
                        <a:rPr lang="en-US" sz="1200" noProof="1">
                          <a:effectLst/>
                        </a:rPr>
                        <a:t>Canada</a:t>
                      </a:r>
                      <a:endParaRPr lang="en-US" sz="1200" b="0" noProof="1">
                        <a:effectLst/>
                      </a:endParaRPr>
                    </a:p>
                  </a:txBody>
                  <a:tcPr marL="72000" marR="36000" marT="36000" marB="36000"/>
                </a:tc>
                <a:tc>
                  <a:txBody>
                    <a:bodyPr/>
                    <a:lstStyle/>
                    <a:p>
                      <a:pPr algn="l" rtl="0" fontAlgn="t"/>
                      <a:r>
                        <a:rPr lang="en-US" sz="1200" u="none" strike="noStrike" noProof="1">
                          <a:effectLst/>
                        </a:rPr>
                        <a:t>Rao, Sudhindra</a:t>
                      </a:r>
                      <a:r>
                        <a:rPr lang="en-US" sz="1200" noProof="1">
                          <a:effectLst/>
                        </a:rPr>
                        <a:t>​</a:t>
                      </a:r>
                    </a:p>
                    <a:p>
                      <a:pPr algn="l" rtl="0" fontAlgn="t"/>
                      <a:r>
                        <a:rPr lang="en-US" sz="1200" u="none" strike="noStrike" noProof="1">
                          <a:effectLst/>
                        </a:rPr>
                        <a:t>SRIDHARAN, PRASANNA</a:t>
                      </a:r>
                      <a:r>
                        <a:rPr lang="en-US" sz="1200" noProof="1">
                          <a:effectLst/>
                        </a:rPr>
                        <a:t>​</a:t>
                      </a:r>
                      <a:endParaRPr lang="en-US" sz="1200" b="0" noProof="1">
                        <a:effectLst/>
                      </a:endParaRPr>
                    </a:p>
                  </a:txBody>
                  <a:tcPr marL="72000" marR="36000" marT="36000" marB="36000"/>
                </a:tc>
                <a:extLst>
                  <a:ext uri="{0D108BD9-81ED-4DB2-BD59-A6C34878D82A}">
                    <a16:rowId xmlns:a16="http://schemas.microsoft.com/office/drawing/2014/main" val="10005"/>
                  </a:ext>
                </a:extLst>
              </a:tr>
              <a:tr h="179461">
                <a:tc>
                  <a:txBody>
                    <a:bodyPr/>
                    <a:lstStyle/>
                    <a:p>
                      <a:pPr algn="l" rtl="0" fontAlgn="t"/>
                      <a:r>
                        <a:rPr lang="en-US" sz="1200" noProof="1">
                          <a:effectLst/>
                        </a:rPr>
                        <a:t>India</a:t>
                      </a:r>
                      <a:endParaRPr lang="en-US" sz="1200" b="0" noProof="1">
                        <a:effectLst/>
                      </a:endParaRPr>
                    </a:p>
                  </a:txBody>
                  <a:tcPr marL="72000" marR="36000" marT="36000" marB="36000"/>
                </a:tc>
                <a:tc>
                  <a:txBody>
                    <a:bodyPr/>
                    <a:lstStyle/>
                    <a:p>
                      <a:pPr algn="l" rtl="0" fontAlgn="t"/>
                      <a:r>
                        <a:rPr lang="en-US" sz="1200" noProof="1">
                          <a:effectLst/>
                        </a:rPr>
                        <a:t>Industrial</a:t>
                      </a:r>
                      <a:endParaRPr lang="en-US" sz="1200" b="0" noProof="1">
                        <a:effectLst/>
                      </a:endParaRPr>
                    </a:p>
                  </a:txBody>
                  <a:tcPr marL="72000" marR="36000" marT="36000" marB="36000"/>
                </a:tc>
                <a:tc>
                  <a:txBody>
                    <a:bodyPr/>
                    <a:lstStyle/>
                    <a:p>
                      <a:pPr algn="l" rtl="0" fontAlgn="t"/>
                      <a:r>
                        <a:rPr lang="en-US" sz="1200" u="none" strike="noStrike" noProof="1">
                          <a:effectLst/>
                        </a:rPr>
                        <a:t>KASHYAP, SANDEEP (SANDEEP)</a:t>
                      </a:r>
                      <a:r>
                        <a:rPr lang="en-US" sz="1200" noProof="1">
                          <a:effectLst/>
                        </a:rPr>
                        <a:t>​</a:t>
                      </a:r>
                      <a:endParaRPr lang="en-US" sz="1200" b="0" noProof="1">
                        <a:effectLst/>
                      </a:endParaRPr>
                    </a:p>
                  </a:txBody>
                  <a:tcPr marL="72000" marR="36000" marT="36000" marB="36000"/>
                </a:tc>
                <a:extLst>
                  <a:ext uri="{0D108BD9-81ED-4DB2-BD59-A6C34878D82A}">
                    <a16:rowId xmlns:a16="http://schemas.microsoft.com/office/drawing/2014/main" val="10006"/>
                  </a:ext>
                </a:extLst>
              </a:tr>
              <a:tr h="308227">
                <a:tc>
                  <a:txBody>
                    <a:bodyPr/>
                    <a:lstStyle/>
                    <a:p>
                      <a:pPr algn="l" rtl="0" fontAlgn="t"/>
                      <a:r>
                        <a:rPr lang="en-US" sz="1200" noProof="1">
                          <a:effectLst/>
                        </a:rPr>
                        <a:t>India</a:t>
                      </a:r>
                      <a:endParaRPr lang="en-US" sz="1200" b="0" noProof="1">
                        <a:effectLst/>
                      </a:endParaRPr>
                    </a:p>
                  </a:txBody>
                  <a:tcPr marL="72000" marR="36000" marT="36000" marB="36000"/>
                </a:tc>
                <a:tc>
                  <a:txBody>
                    <a:bodyPr/>
                    <a:lstStyle/>
                    <a:p>
                      <a:pPr algn="l" rtl="0" fontAlgn="t"/>
                      <a:r>
                        <a:rPr lang="en-US" sz="1200" noProof="1">
                          <a:effectLst/>
                        </a:rPr>
                        <a:t>Financial</a:t>
                      </a:r>
                      <a:endParaRPr lang="en-US" sz="1200" b="0" noProof="1">
                        <a:effectLst/>
                      </a:endParaRPr>
                    </a:p>
                  </a:txBody>
                  <a:tcPr marL="72000" marR="36000" marT="36000" marB="36000"/>
                </a:tc>
                <a:tc>
                  <a:txBody>
                    <a:bodyPr/>
                    <a:lstStyle/>
                    <a:p>
                      <a:pPr algn="l" rtl="0" fontAlgn="t"/>
                      <a:r>
                        <a:rPr lang="en-US" sz="1200" u="none" strike="noStrike" noProof="1">
                          <a:effectLst/>
                        </a:rPr>
                        <a:t>KUMAR, VINAY V (VINAY)</a:t>
                      </a:r>
                      <a:r>
                        <a:rPr lang="en-US" sz="1200" noProof="1">
                          <a:effectLst/>
                        </a:rPr>
                        <a:t>​</a:t>
                      </a:r>
                    </a:p>
                    <a:p>
                      <a:pPr algn="l" rtl="0" fontAlgn="t"/>
                      <a:r>
                        <a:rPr lang="en-US" sz="1200" u="none" strike="noStrike" noProof="1">
                          <a:effectLst/>
                        </a:rPr>
                        <a:t>Shetty, Nithesh R</a:t>
                      </a:r>
                      <a:r>
                        <a:rPr lang="en-US" sz="1200" noProof="1">
                          <a:effectLst/>
                        </a:rPr>
                        <a:t>​</a:t>
                      </a:r>
                      <a:endParaRPr lang="en-US" sz="1200" b="0" noProof="1">
                        <a:effectLst/>
                      </a:endParaRPr>
                    </a:p>
                  </a:txBody>
                  <a:tcPr marL="72000" marR="36000" marT="36000" marB="36000"/>
                </a:tc>
                <a:extLst>
                  <a:ext uri="{0D108BD9-81ED-4DB2-BD59-A6C34878D82A}">
                    <a16:rowId xmlns:a16="http://schemas.microsoft.com/office/drawing/2014/main" val="10007"/>
                  </a:ext>
                </a:extLst>
              </a:tr>
              <a:tr h="239133">
                <a:tc>
                  <a:txBody>
                    <a:bodyPr/>
                    <a:lstStyle/>
                    <a:p>
                      <a:pPr algn="l" rtl="0" fontAlgn="t"/>
                      <a:r>
                        <a:rPr lang="en-US" sz="1200" noProof="1">
                          <a:effectLst/>
                        </a:rPr>
                        <a:t>India</a:t>
                      </a:r>
                      <a:endParaRPr lang="en-US" sz="1200" b="0" noProof="1">
                        <a:effectLst/>
                      </a:endParaRPr>
                    </a:p>
                  </a:txBody>
                  <a:tcPr marL="72000" marR="36000" marT="36000" marB="36000"/>
                </a:tc>
                <a:tc>
                  <a:txBody>
                    <a:bodyPr/>
                    <a:lstStyle/>
                    <a:p>
                      <a:pPr algn="l" rtl="0" fontAlgn="t"/>
                      <a:r>
                        <a:rPr lang="en-US" sz="1200" noProof="1">
                          <a:effectLst/>
                        </a:rPr>
                        <a:t>Communications</a:t>
                      </a:r>
                      <a:endParaRPr lang="en-US" sz="1200" b="0" noProof="1">
                        <a:effectLst/>
                      </a:endParaRPr>
                    </a:p>
                  </a:txBody>
                  <a:tcPr marL="72000" marR="36000" marT="36000" marB="36000"/>
                </a:tc>
                <a:tc>
                  <a:txBody>
                    <a:bodyPr/>
                    <a:lstStyle/>
                    <a:p>
                      <a:pPr algn="l" rtl="0" fontAlgn="t"/>
                      <a:r>
                        <a:rPr lang="tr-TR" sz="1200" u="none" strike="noStrike" noProof="1">
                          <a:effectLst/>
                        </a:rPr>
                        <a:t>Paul, Uday K</a:t>
                      </a:r>
                      <a:r>
                        <a:rPr lang="tr-TR" sz="1200" noProof="1">
                          <a:effectLst/>
                        </a:rPr>
                        <a:t>​</a:t>
                      </a:r>
                      <a:endParaRPr lang="tr-TR" sz="1200" b="0" noProof="1">
                        <a:effectLst/>
                      </a:endParaRPr>
                    </a:p>
                  </a:txBody>
                  <a:tcPr marL="72000" marR="36000" marT="36000" marB="36000"/>
                </a:tc>
                <a:extLst>
                  <a:ext uri="{0D108BD9-81ED-4DB2-BD59-A6C34878D82A}">
                    <a16:rowId xmlns:a16="http://schemas.microsoft.com/office/drawing/2014/main" val="10008"/>
                  </a:ext>
                </a:extLst>
              </a:tr>
              <a:tr h="179461">
                <a:tc>
                  <a:txBody>
                    <a:bodyPr/>
                    <a:lstStyle/>
                    <a:p>
                      <a:pPr algn="l" rtl="0" fontAlgn="t"/>
                      <a:r>
                        <a:rPr lang="en-US" sz="1200" noProof="1">
                          <a:effectLst/>
                        </a:rPr>
                        <a:t>India</a:t>
                      </a:r>
                      <a:endParaRPr lang="en-US" sz="1200" b="0" noProof="1">
                        <a:effectLst/>
                      </a:endParaRPr>
                    </a:p>
                  </a:txBody>
                  <a:tcPr marL="72000" marR="36000" marT="36000" marB="36000"/>
                </a:tc>
                <a:tc>
                  <a:txBody>
                    <a:bodyPr/>
                    <a:lstStyle/>
                    <a:p>
                      <a:pPr algn="l" rtl="0" fontAlgn="t"/>
                      <a:r>
                        <a:rPr lang="en-US" sz="1200" noProof="1">
                          <a:effectLst/>
                        </a:rPr>
                        <a:t>Public</a:t>
                      </a:r>
                      <a:endParaRPr lang="en-US" sz="1200" b="0" noProof="1">
                        <a:effectLst/>
                      </a:endParaRPr>
                    </a:p>
                  </a:txBody>
                  <a:tcPr marL="72000" marR="36000" marT="36000" marB="36000"/>
                </a:tc>
                <a:tc>
                  <a:txBody>
                    <a:bodyPr/>
                    <a:lstStyle/>
                    <a:p>
                      <a:pPr algn="l" rtl="0" fontAlgn="t"/>
                      <a:r>
                        <a:rPr lang="en-US" sz="1200" u="none" strike="noStrike" noProof="1">
                          <a:effectLst/>
                        </a:rPr>
                        <a:t>Lingegowda, Nagesha H</a:t>
                      </a:r>
                      <a:r>
                        <a:rPr lang="en-US" sz="1200" noProof="1">
                          <a:effectLst/>
                        </a:rPr>
                        <a:t>​</a:t>
                      </a:r>
                      <a:endParaRPr lang="en-US" sz="1200" b="0" noProof="1">
                        <a:effectLst/>
                      </a:endParaRPr>
                    </a:p>
                  </a:txBody>
                  <a:tcPr marL="72000" marR="36000" marT="36000" marB="36000"/>
                </a:tc>
                <a:extLst>
                  <a:ext uri="{0D108BD9-81ED-4DB2-BD59-A6C34878D82A}">
                    <a16:rowId xmlns:a16="http://schemas.microsoft.com/office/drawing/2014/main" val="10009"/>
                  </a:ext>
                </a:extLst>
              </a:tr>
              <a:tr h="179461">
                <a:tc>
                  <a:txBody>
                    <a:bodyPr/>
                    <a:lstStyle/>
                    <a:p>
                      <a:pPr algn="l" rtl="0" fontAlgn="t"/>
                      <a:r>
                        <a:rPr lang="en-US" sz="1200" noProof="1">
                          <a:effectLst/>
                        </a:rPr>
                        <a:t>India</a:t>
                      </a:r>
                      <a:endParaRPr lang="en-US" sz="1200" b="0" noProof="1">
                        <a:effectLst/>
                      </a:endParaRPr>
                    </a:p>
                  </a:txBody>
                  <a:tcPr marL="72000" marR="36000" marT="36000" marB="36000"/>
                </a:tc>
                <a:tc>
                  <a:txBody>
                    <a:bodyPr/>
                    <a:lstStyle/>
                    <a:p>
                      <a:pPr algn="l" rtl="0" fontAlgn="t"/>
                      <a:r>
                        <a:rPr lang="en-US" sz="1200" noProof="1">
                          <a:effectLst/>
                        </a:rPr>
                        <a:t>Distribution</a:t>
                      </a:r>
                      <a:endParaRPr lang="en-US" sz="1200" b="0" noProof="1">
                        <a:effectLst/>
                      </a:endParaRPr>
                    </a:p>
                  </a:txBody>
                  <a:tcPr marL="72000" marR="36000" marT="36000" marB="36000"/>
                </a:tc>
                <a:tc>
                  <a:txBody>
                    <a:bodyPr/>
                    <a:lstStyle/>
                    <a:p>
                      <a:pPr algn="l" rtl="0" fontAlgn="t"/>
                      <a:r>
                        <a:rPr lang="en-US" sz="1200" u="none" strike="noStrike" noProof="1">
                          <a:effectLst/>
                        </a:rPr>
                        <a:t>Nanduri, Sirisha</a:t>
                      </a:r>
                      <a:r>
                        <a:rPr lang="en-US" sz="1200" noProof="1">
                          <a:effectLst/>
                        </a:rPr>
                        <a:t>​</a:t>
                      </a:r>
                      <a:endParaRPr lang="en-US" sz="1200" b="0" noProof="1">
                        <a:effectLst/>
                      </a:endParaRPr>
                    </a:p>
                  </a:txBody>
                  <a:tcPr marL="72000" marR="36000" marT="36000" marB="36000"/>
                </a:tc>
                <a:extLst>
                  <a:ext uri="{0D108BD9-81ED-4DB2-BD59-A6C34878D82A}">
                    <a16:rowId xmlns:a16="http://schemas.microsoft.com/office/drawing/2014/main" val="10010"/>
                  </a:ext>
                </a:extLst>
              </a:tr>
              <a:tr h="436993">
                <a:tc>
                  <a:txBody>
                    <a:bodyPr/>
                    <a:lstStyle/>
                    <a:p>
                      <a:pPr algn="l" rtl="0" fontAlgn="t"/>
                      <a:r>
                        <a:rPr lang="en-US" sz="1200" noProof="1">
                          <a:effectLst/>
                        </a:rPr>
                        <a:t>USA</a:t>
                      </a:r>
                      <a:endParaRPr lang="en-US" sz="1200" b="0" noProof="1">
                        <a:effectLst/>
                      </a:endParaRPr>
                    </a:p>
                  </a:txBody>
                  <a:tcPr marL="72000" marR="36000" marT="36000" marB="36000"/>
                </a:tc>
                <a:tc>
                  <a:txBody>
                    <a:bodyPr/>
                    <a:lstStyle/>
                    <a:p>
                      <a:pPr algn="l" rtl="0" fontAlgn="t"/>
                      <a:r>
                        <a:rPr lang="en-US" sz="1200" noProof="1">
                          <a:effectLst/>
                        </a:rPr>
                        <a:t>All</a:t>
                      </a:r>
                      <a:endParaRPr lang="en-US" sz="1200" b="0" noProof="1">
                        <a:effectLst/>
                      </a:endParaRPr>
                    </a:p>
                  </a:txBody>
                  <a:tcPr marL="72000" marR="36000" marT="36000" marB="36000"/>
                </a:tc>
                <a:tc>
                  <a:txBody>
                    <a:bodyPr/>
                    <a:lstStyle/>
                    <a:p>
                      <a:pPr algn="l" rtl="0" fontAlgn="t"/>
                      <a:r>
                        <a:rPr lang="en-US" sz="1200" u="none" strike="noStrike" noProof="1">
                          <a:effectLst/>
                        </a:rPr>
                        <a:t>Chumbley, Heather S (Heather)</a:t>
                      </a:r>
                      <a:r>
                        <a:rPr lang="en-US" sz="1200" noProof="1">
                          <a:effectLst/>
                        </a:rPr>
                        <a:t>​</a:t>
                      </a:r>
                    </a:p>
                    <a:p>
                      <a:pPr algn="l" rtl="0" fontAlgn="t"/>
                      <a:r>
                        <a:rPr lang="en-US" sz="1200" u="none" strike="noStrike" noProof="1">
                          <a:effectLst/>
                        </a:rPr>
                        <a:t>Izadi-Moghadam, Aaron (Sage)</a:t>
                      </a:r>
                      <a:r>
                        <a:rPr lang="en-US" sz="1200" noProof="1">
                          <a:effectLst/>
                        </a:rPr>
                        <a:t>​</a:t>
                      </a:r>
                    </a:p>
                    <a:p>
                      <a:pPr algn="l" rtl="0" fontAlgn="t"/>
                      <a:r>
                        <a:rPr lang="en-US" sz="1200" u="none" strike="noStrike" noProof="1">
                          <a:effectLst/>
                        </a:rPr>
                        <a:t>TACKETT, RITA (Rita)</a:t>
                      </a:r>
                      <a:r>
                        <a:rPr lang="en-US" sz="1200" noProof="1">
                          <a:effectLst/>
                        </a:rPr>
                        <a:t>​</a:t>
                      </a:r>
                    </a:p>
                  </a:txBody>
                  <a:tcPr marL="72000" marR="36000" marT="36000" marB="36000"/>
                </a:tc>
                <a:extLst>
                  <a:ext uri="{0D108BD9-81ED-4DB2-BD59-A6C34878D82A}">
                    <a16:rowId xmlns:a16="http://schemas.microsoft.com/office/drawing/2014/main" val="10011"/>
                  </a:ext>
                </a:extLst>
              </a:tr>
            </a:tbl>
          </a:graphicData>
        </a:graphic>
      </p:graphicFrame>
      <p:sp>
        <p:nvSpPr>
          <p:cNvPr id="5" name="TextBox 4"/>
          <p:cNvSpPr txBox="1"/>
          <p:nvPr/>
        </p:nvSpPr>
        <p:spPr>
          <a:xfrm>
            <a:off x="1763838" y="3007688"/>
            <a:ext cx="27254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3"/>
              </a:rPr>
              <a:t>Juan Martin Gomez Doynel</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p:cNvSpPr txBox="1"/>
          <p:nvPr/>
        </p:nvSpPr>
        <p:spPr>
          <a:xfrm>
            <a:off x="1763838" y="4102986"/>
            <a:ext cx="16530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4"/>
              </a:rPr>
              <a:t>Darlene Ericson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1763838" y="5123954"/>
            <a:ext cx="14986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5"/>
              </a:rPr>
              <a:t>John Hoffman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p:cNvPicPr>
            <a:picLocks noChangeAspect="1"/>
          </p:cNvPicPr>
          <p:nvPr/>
        </p:nvPicPr>
        <p:blipFill>
          <a:blip r:embed="rId6"/>
          <a:stretch>
            <a:fillRect/>
          </a:stretch>
        </p:blipFill>
        <p:spPr>
          <a:xfrm>
            <a:off x="609876" y="4762520"/>
            <a:ext cx="1016000" cy="1092200"/>
          </a:xfrm>
          <a:prstGeom prst="rect">
            <a:avLst/>
          </a:prstGeom>
        </p:spPr>
      </p:pic>
      <p:pic>
        <p:nvPicPr>
          <p:cNvPr id="10" name="Picture 9"/>
          <p:cNvPicPr>
            <a:picLocks noChangeAspect="1"/>
          </p:cNvPicPr>
          <p:nvPr/>
        </p:nvPicPr>
        <p:blipFill>
          <a:blip r:embed="rId7"/>
          <a:stretch>
            <a:fillRect/>
          </a:stretch>
        </p:blipFill>
        <p:spPr>
          <a:xfrm>
            <a:off x="546376" y="3760602"/>
            <a:ext cx="1079500" cy="1054100"/>
          </a:xfrm>
          <a:prstGeom prst="rect">
            <a:avLst/>
          </a:prstGeom>
        </p:spPr>
      </p:pic>
      <p:pic>
        <p:nvPicPr>
          <p:cNvPr id="11" name="Picture 10"/>
          <p:cNvPicPr>
            <a:picLocks noChangeAspect="1"/>
          </p:cNvPicPr>
          <p:nvPr/>
        </p:nvPicPr>
        <p:blipFill>
          <a:blip r:embed="rId8"/>
          <a:stretch>
            <a:fillRect/>
          </a:stretch>
        </p:blipFill>
        <p:spPr>
          <a:xfrm>
            <a:off x="606977" y="2728914"/>
            <a:ext cx="1066800" cy="1054100"/>
          </a:xfrm>
          <a:prstGeom prst="rect">
            <a:avLst/>
          </a:prstGeom>
        </p:spPr>
      </p:pic>
      <p:sp>
        <p:nvSpPr>
          <p:cNvPr id="12" name="TextBox 11"/>
          <p:cNvSpPr txBox="1"/>
          <p:nvPr/>
        </p:nvSpPr>
        <p:spPr>
          <a:xfrm>
            <a:off x="4832325" y="1459046"/>
            <a:ext cx="700174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CDI Champions are local support which help employees at our different locations supporting North American Accounts. They act as a link between NA Program Managers and our Delivery teams</a:t>
            </a:r>
          </a:p>
        </p:txBody>
      </p:sp>
      <p:sp>
        <p:nvSpPr>
          <p:cNvPr id="16" name="TextBox 15"/>
          <p:cNvSpPr txBox="1"/>
          <p:nvPr/>
        </p:nvSpPr>
        <p:spPr>
          <a:xfrm>
            <a:off x="515898" y="1488249"/>
            <a:ext cx="38336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CDI Program Managers drive CDI deployment and adoption across all NA accounts</a:t>
            </a:r>
          </a:p>
        </p:txBody>
      </p:sp>
      <p:sp>
        <p:nvSpPr>
          <p:cNvPr id="17" name="Date Placeholder 16">
            <a:extLst>
              <a:ext uri="{FF2B5EF4-FFF2-40B4-BE49-F238E27FC236}">
                <a16:creationId xmlns:a16="http://schemas.microsoft.com/office/drawing/2014/main" id="{A070017D-20E2-44BB-83FC-FD82A8C8A4AF}"/>
              </a:ext>
            </a:extLst>
          </p:cNvPr>
          <p:cNvSpPr>
            <a:spLocks noGrp="1"/>
          </p:cNvSpPr>
          <p:nvPr>
            <p:ph type="dt" sz="half" idx="12"/>
          </p:nvPr>
        </p:nvSpPr>
        <p:spPr/>
        <p:txBody>
          <a:bodyPr/>
          <a:lstStyle/>
          <a:p>
            <a:pPr>
              <a:spcBef>
                <a:spcPct val="0"/>
              </a:spcBef>
              <a:buFontTx/>
              <a:buNone/>
            </a:pPr>
            <a:fld id="{F25C4E4E-B22C-474F-8A4F-F89A675FDE59}" type="datetime4">
              <a:rPr lang="en-AU" smtClean="0"/>
              <a:t>26 January 2018</a:t>
            </a:fld>
            <a:endParaRPr lang="en-AU"/>
          </a:p>
        </p:txBody>
      </p:sp>
      <p:sp>
        <p:nvSpPr>
          <p:cNvPr id="18" name="Footer Placeholder 17">
            <a:extLst>
              <a:ext uri="{FF2B5EF4-FFF2-40B4-BE49-F238E27FC236}">
                <a16:creationId xmlns:a16="http://schemas.microsoft.com/office/drawing/2014/main" id="{407B2F11-C544-4C58-B0C4-871B15986D50}"/>
              </a:ext>
            </a:extLst>
          </p:cNvPr>
          <p:cNvSpPr>
            <a:spLocks noGrp="1"/>
          </p:cNvSpPr>
          <p:nvPr>
            <p:ph type="ftr" sz="quarter" idx="10"/>
          </p:nvPr>
        </p:nvSpPr>
        <p:spPr/>
        <p:txBody>
          <a:bodyPr/>
          <a:lstStyle/>
          <a:p>
            <a:r>
              <a:rPr lang="en-US"/>
              <a:t>IBM Services Platform with Watson   |   IBM Confidential </a:t>
            </a:r>
            <a:endParaRPr lang="en-AU"/>
          </a:p>
        </p:txBody>
      </p:sp>
      <p:sp>
        <p:nvSpPr>
          <p:cNvPr id="19" name="Slide Number Placeholder 18">
            <a:extLst>
              <a:ext uri="{FF2B5EF4-FFF2-40B4-BE49-F238E27FC236}">
                <a16:creationId xmlns:a16="http://schemas.microsoft.com/office/drawing/2014/main" id="{67100A78-448D-4568-ADA1-23C1A4DA396C}"/>
              </a:ext>
            </a:extLst>
          </p:cNvPr>
          <p:cNvSpPr>
            <a:spLocks noGrp="1"/>
          </p:cNvSpPr>
          <p:nvPr>
            <p:ph type="sldNum" sz="quarter" idx="11"/>
          </p:nvPr>
        </p:nvSpPr>
        <p:spPr/>
        <p:txBody>
          <a:bodyPr/>
          <a:lstStyle/>
          <a:p>
            <a:fld id="{F0FFBA74-A297-476A-9576-5FA25982D35F}" type="slidenum">
              <a:rPr lang="en-AU" smtClean="0"/>
              <a:pPr/>
              <a:t>23</a:t>
            </a:fld>
            <a:endParaRPr lang="en-AU"/>
          </a:p>
        </p:txBody>
      </p:sp>
    </p:spTree>
    <p:extLst>
      <p:ext uri="{BB962C8B-B14F-4D97-AF65-F5344CB8AC3E}">
        <p14:creationId xmlns:p14="http://schemas.microsoft.com/office/powerpoint/2010/main" val="764350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p:cNvSpPr>
            <a:spLocks noGrp="1"/>
          </p:cNvSpPr>
          <p:nvPr>
            <p:ph type="ftr" sz="quarter" idx="10"/>
          </p:nvPr>
        </p:nvSpPr>
        <p:spPr/>
        <p:txBody>
          <a:bodyPr/>
          <a:lstStyle/>
          <a:p>
            <a:r>
              <a:rPr lang="en-US"/>
              <a:t>IBM Services Platform with Watson   |   IBM Confidential </a:t>
            </a:r>
            <a:endParaRPr lang="en-AU"/>
          </a:p>
        </p:txBody>
      </p:sp>
      <p:sp>
        <p:nvSpPr>
          <p:cNvPr id="9" name="Slide Number Placeholder 2"/>
          <p:cNvSpPr>
            <a:spLocks noGrp="1"/>
          </p:cNvSpPr>
          <p:nvPr>
            <p:ph type="sldNum" sz="quarter" idx="11"/>
          </p:nvPr>
        </p:nvSpPr>
        <p:spPr/>
        <p:txBody>
          <a:bodyPr/>
          <a:lstStyle/>
          <a:p>
            <a:fld id="{AB8B2623-6F14-4D37-91F2-5626C0213DCE}" type="slidenum">
              <a:rPr lang="en-AU" smtClean="0"/>
              <a:pPr/>
              <a:t>24</a:t>
            </a:fld>
            <a:endParaRPr lang="en-AU"/>
          </a:p>
        </p:txBody>
      </p:sp>
      <p:sp>
        <p:nvSpPr>
          <p:cNvPr id="522246" name="Title 6"/>
          <p:cNvSpPr txBox="1">
            <a:spLocks/>
          </p:cNvSpPr>
          <p:nvPr/>
        </p:nvSpPr>
        <p:spPr bwMode="auto">
          <a:xfrm>
            <a:off x="2135560" y="2455218"/>
            <a:ext cx="37973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anose="020B0604020202020204" pitchFamily="34" charset="0"/>
                <a:cs typeface="Arial" panose="020B0604020202020204" pitchFamily="34" charset="0"/>
              </a:defRPr>
            </a:lvl1pPr>
            <a:lvl2pPr marL="742950" indent="-285750">
              <a:spcBef>
                <a:spcPct val="0"/>
              </a:spcBef>
              <a:defRPr>
                <a:solidFill>
                  <a:schemeClr val="tx1"/>
                </a:solidFill>
                <a:latin typeface="Arial" panose="020B0604020202020204" pitchFamily="34" charset="0"/>
                <a:cs typeface="Arial" panose="020B0604020202020204" pitchFamily="34" charset="0"/>
              </a:defRPr>
            </a:lvl2pPr>
            <a:lvl3pPr marL="1143000" indent="-228600">
              <a:spcBef>
                <a:spcPct val="0"/>
              </a:spcBef>
              <a:defRPr>
                <a:solidFill>
                  <a:schemeClr val="tx1"/>
                </a:solidFill>
                <a:latin typeface="Arial" panose="020B0604020202020204" pitchFamily="34" charset="0"/>
                <a:cs typeface="Arial" panose="020B0604020202020204" pitchFamily="34" charset="0"/>
              </a:defRPr>
            </a:lvl3pPr>
            <a:lvl4pPr marL="1600200" indent="-228600">
              <a:spcBef>
                <a:spcPct val="0"/>
              </a:spcBef>
              <a:defRPr>
                <a:solidFill>
                  <a:schemeClr val="tx1"/>
                </a:solidFill>
                <a:latin typeface="Arial" panose="020B0604020202020204" pitchFamily="34" charset="0"/>
                <a:cs typeface="Arial" panose="020B0604020202020204" pitchFamily="34" charset="0"/>
              </a:defRPr>
            </a:lvl4pPr>
            <a:lvl5pPr marL="2057400" indent="-228600">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spcBef>
                <a:spcPct val="40000"/>
              </a:spcBef>
              <a:buFont typeface="Wingdings" panose="05000000000000000000" pitchFamily="2" charset="2"/>
              <a:buNone/>
            </a:pPr>
            <a:r>
              <a:rPr lang="en-US" sz="3200" dirty="0">
                <a:solidFill>
                  <a:schemeClr val="tx2"/>
                </a:solidFill>
                <a:ea typeface="MS PGothic" panose="020B0600070205080204" pitchFamily="34" charset="-128"/>
              </a:rPr>
              <a:t>Thank you!</a:t>
            </a:r>
          </a:p>
        </p:txBody>
      </p:sp>
      <p:sp>
        <p:nvSpPr>
          <p:cNvPr id="522247" name="Text Box 4"/>
          <p:cNvSpPr txBox="1">
            <a:spLocks noChangeArrowheads="1"/>
          </p:cNvSpPr>
          <p:nvPr>
            <p:custDataLst>
              <p:tags r:id="rId1"/>
            </p:custDataLst>
          </p:nvPr>
        </p:nvSpPr>
        <p:spPr bwMode="auto">
          <a:xfrm>
            <a:off x="2135560" y="3356918"/>
            <a:ext cx="3797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0"/>
              </a:spcBef>
              <a:defRPr>
                <a:solidFill>
                  <a:schemeClr val="tx1"/>
                </a:solidFill>
                <a:latin typeface="Arial" panose="020B0604020202020204" pitchFamily="34" charset="0"/>
                <a:cs typeface="Arial" panose="020B0604020202020204" pitchFamily="34" charset="0"/>
              </a:defRPr>
            </a:lvl1pPr>
            <a:lvl2pPr marL="742950" indent="-285750">
              <a:spcBef>
                <a:spcPct val="0"/>
              </a:spcBef>
              <a:defRPr>
                <a:solidFill>
                  <a:schemeClr val="tx1"/>
                </a:solidFill>
                <a:latin typeface="Arial" panose="020B0604020202020204" pitchFamily="34" charset="0"/>
                <a:cs typeface="Arial" panose="020B0604020202020204" pitchFamily="34" charset="0"/>
              </a:defRPr>
            </a:lvl2pPr>
            <a:lvl3pPr marL="1143000" indent="-228600">
              <a:spcBef>
                <a:spcPct val="0"/>
              </a:spcBef>
              <a:defRPr>
                <a:solidFill>
                  <a:schemeClr val="tx1"/>
                </a:solidFill>
                <a:latin typeface="Arial" panose="020B0604020202020204" pitchFamily="34" charset="0"/>
                <a:cs typeface="Arial" panose="020B0604020202020204" pitchFamily="34" charset="0"/>
              </a:defRPr>
            </a:lvl3pPr>
            <a:lvl4pPr marL="1600200" indent="-228600">
              <a:spcBef>
                <a:spcPct val="0"/>
              </a:spcBef>
              <a:defRPr>
                <a:solidFill>
                  <a:schemeClr val="tx1"/>
                </a:solidFill>
                <a:latin typeface="Arial" panose="020B0604020202020204" pitchFamily="34" charset="0"/>
                <a:cs typeface="Arial" panose="020B0604020202020204" pitchFamily="34" charset="0"/>
              </a:defRPr>
            </a:lvl4pPr>
            <a:lvl5pPr marL="2057400" indent="-228600">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40000"/>
              </a:spcBef>
              <a:buFont typeface="Wingdings" panose="05000000000000000000" pitchFamily="2" charset="2"/>
              <a:buNone/>
            </a:pPr>
            <a:r>
              <a:rPr lang="en-US" sz="1800" dirty="0">
                <a:ea typeface="SimSun" panose="02010600030101010101" pitchFamily="2" charset="-122"/>
              </a:rPr>
              <a:t>For more information, please visit:</a:t>
            </a:r>
          </a:p>
          <a:p>
            <a:pPr algn="ctr">
              <a:spcBef>
                <a:spcPct val="40000"/>
              </a:spcBef>
              <a:buFont typeface="Wingdings" panose="05000000000000000000" pitchFamily="2" charset="2"/>
              <a:buNone/>
            </a:pPr>
            <a:r>
              <a:rPr lang="en-US" sz="1600" dirty="0">
                <a:solidFill>
                  <a:schemeClr val="accent3"/>
                </a:solidFill>
                <a:ea typeface="SimSun" panose="02010600030101010101" pitchFamily="2" charset="-122"/>
                <a:hlinkClick r:id="rId4"/>
              </a:rPr>
              <a:t>http://www.ibm.com</a:t>
            </a:r>
            <a:endParaRPr lang="en-US" sz="1600" dirty="0">
              <a:solidFill>
                <a:schemeClr val="accent3"/>
              </a:solidFill>
              <a:ea typeface="SimSun" panose="02010600030101010101" pitchFamily="2" charset="-122"/>
            </a:endParaRPr>
          </a:p>
        </p:txBody>
      </p:sp>
      <p:sp>
        <p:nvSpPr>
          <p:cNvPr id="5" name="Date Placeholder 4"/>
          <p:cNvSpPr>
            <a:spLocks noGrp="1"/>
          </p:cNvSpPr>
          <p:nvPr>
            <p:ph type="dt" sz="half" idx="12"/>
          </p:nvPr>
        </p:nvSpPr>
        <p:spPr/>
        <p:txBody>
          <a:bodyPr/>
          <a:lstStyle/>
          <a:p>
            <a:pPr>
              <a:spcBef>
                <a:spcPct val="0"/>
              </a:spcBef>
              <a:buFontTx/>
              <a:buNone/>
            </a:pPr>
            <a:fld id="{6CD0174E-D88C-4DF3-BDEB-CC1FACBC282A}" type="datetime4">
              <a:rPr lang="en-AU" smtClean="0"/>
              <a:t>26 January 2018</a:t>
            </a:fld>
            <a:endParaRPr lang="en-AU"/>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8048" y="2073862"/>
            <a:ext cx="3825240" cy="25511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BF21-EADD-4B25-A457-5CC1EA48E752}"/>
              </a:ext>
            </a:extLst>
          </p:cNvPr>
          <p:cNvSpPr>
            <a:spLocks noGrp="1"/>
          </p:cNvSpPr>
          <p:nvPr>
            <p:ph type="title"/>
          </p:nvPr>
        </p:nvSpPr>
        <p:spPr/>
        <p:txBody>
          <a:bodyPr/>
          <a:lstStyle/>
          <a:p>
            <a:r>
              <a:rPr lang="en-US"/>
              <a:t>Cognitive Delivery Insights (CDI) is an Analytics capability for GTS managed accounts. It shows how services are performing, how and where they can be improved </a:t>
            </a:r>
            <a:endParaRPr lang="en-AU" dirty="0"/>
          </a:p>
        </p:txBody>
      </p:sp>
      <p:sp>
        <p:nvSpPr>
          <p:cNvPr id="47" name="Rounded Rectangle 12">
            <a:extLst>
              <a:ext uri="{FF2B5EF4-FFF2-40B4-BE49-F238E27FC236}">
                <a16:creationId xmlns:a16="http://schemas.microsoft.com/office/drawing/2014/main" id="{DCBD7DD3-1320-4B79-89A8-0540C652C3D9}"/>
              </a:ext>
            </a:extLst>
          </p:cNvPr>
          <p:cNvSpPr/>
          <p:nvPr/>
        </p:nvSpPr>
        <p:spPr>
          <a:xfrm flipH="1">
            <a:off x="6006540" y="4375166"/>
            <a:ext cx="4049896" cy="1247245"/>
          </a:xfrm>
          <a:prstGeom prst="roundRect">
            <a:avLst>
              <a:gd name="adj" fmla="val 1980"/>
            </a:avLst>
          </a:prstGeom>
          <a:solidFill>
            <a:srgbClr val="5596E6"/>
          </a:solidFill>
          <a:ln w="25400" cap="flat">
            <a:noFill/>
            <a:prstDash val="solid"/>
            <a:round/>
          </a:ln>
          <a:effectLst/>
          <a:sp3d/>
        </p:spPr>
        <p:txBody>
          <a:bodyPr rot="0" spcFirstLastPara="1" vertOverflow="overflow" horzOverflow="overflow" vert="horz" wrap="square" lIns="45720" tIns="27432"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474747"/>
              </a:solidFill>
              <a:effectLst/>
              <a:uLnTx/>
              <a:uFillTx/>
              <a:latin typeface="Arial" panose="020B0604020202020204"/>
              <a:ea typeface="IBM Eliot Sans Text" charset="0"/>
              <a:cs typeface="IBM Eliot Sans Text" charset="0"/>
            </a:endParaRPr>
          </a:p>
        </p:txBody>
      </p:sp>
      <p:sp>
        <p:nvSpPr>
          <p:cNvPr id="48" name="Rectangle 47">
            <a:extLst>
              <a:ext uri="{FF2B5EF4-FFF2-40B4-BE49-F238E27FC236}">
                <a16:creationId xmlns:a16="http://schemas.microsoft.com/office/drawing/2014/main" id="{FE89771F-6550-4814-8AD3-EEB4137EB3BC}"/>
              </a:ext>
            </a:extLst>
          </p:cNvPr>
          <p:cNvSpPr/>
          <p:nvPr/>
        </p:nvSpPr>
        <p:spPr>
          <a:xfrm flipH="1">
            <a:off x="8929603" y="4504380"/>
            <a:ext cx="992223" cy="261610"/>
          </a:xfrm>
          <a:prstGeom prst="rect">
            <a:avLst/>
          </a:prstGeom>
        </p:spPr>
        <p:txBody>
          <a:bodyPr wrap="none">
            <a:spAutoFit/>
          </a:bodyPr>
          <a:lstStyle/>
          <a:p>
            <a:pPr marL="5776" algn="ctr" fontAlgn="auto">
              <a:spcBef>
                <a:spcPts val="0"/>
              </a:spcBef>
              <a:spcAft>
                <a:spcPts val="0"/>
              </a:spcAft>
              <a:buFontTx/>
              <a:buNone/>
            </a:pPr>
            <a:r>
              <a:rPr lang="en-US" sz="1100" spc="-2" dirty="0">
                <a:solidFill>
                  <a:srgbClr val="FFFFFF"/>
                </a:solidFill>
                <a:latin typeface="Arial" panose="020B0604020202020204"/>
                <a:ea typeface="IBM Eliot Sans Text" charset="0"/>
                <a:cs typeface="IBM Eliot Sans"/>
              </a:rPr>
              <a:t>IBM Watson</a:t>
            </a:r>
            <a:endParaRPr lang="en-US" sz="1100" dirty="0">
              <a:solidFill>
                <a:srgbClr val="474747"/>
              </a:solidFill>
              <a:latin typeface="Arial" panose="020B0604020202020204"/>
              <a:ea typeface="IBM Eliot Sans Text" charset="0"/>
              <a:cs typeface="IBM Eliot Sans"/>
            </a:endParaRPr>
          </a:p>
        </p:txBody>
      </p:sp>
      <p:sp>
        <p:nvSpPr>
          <p:cNvPr id="49" name="Rounded Rectangle 14">
            <a:extLst>
              <a:ext uri="{FF2B5EF4-FFF2-40B4-BE49-F238E27FC236}">
                <a16:creationId xmlns:a16="http://schemas.microsoft.com/office/drawing/2014/main" id="{713657FE-7552-4385-8CBA-6BFDDC905A89}"/>
              </a:ext>
            </a:extLst>
          </p:cNvPr>
          <p:cNvSpPr/>
          <p:nvPr/>
        </p:nvSpPr>
        <p:spPr>
          <a:xfrm flipH="1">
            <a:off x="1446137" y="5673149"/>
            <a:ext cx="8610303" cy="457200"/>
          </a:xfrm>
          <a:prstGeom prst="roundRect">
            <a:avLst>
              <a:gd name="adj" fmla="val 3919"/>
            </a:avLst>
          </a:prstGeom>
          <a:solidFill>
            <a:srgbClr val="9DCEFD"/>
          </a:solidFill>
          <a:ln w="25400" cap="flat">
            <a:solidFill>
              <a:srgbClr val="FF0000"/>
            </a:solidFill>
            <a:prstDash val="sysDash"/>
            <a:round/>
          </a:ln>
          <a:effectLst/>
          <a:sp3d/>
        </p:spPr>
        <p:txBody>
          <a:bodyPr rot="0" spcFirstLastPara="1" vertOverflow="overflow" horzOverflow="overflow" vert="horz" wrap="square" lIns="64008" tIns="45720"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endParaRPr kumimoji="0" lang="en-US" sz="1100" i="0" u="none" strike="noStrike" kern="0" cap="none" spc="7" normalizeH="0" baseline="0" noProof="0" dirty="0">
              <a:ln>
                <a:noFill/>
              </a:ln>
              <a:effectLst/>
              <a:uLnTx/>
              <a:uFillTx/>
              <a:latin typeface="Arial" panose="020B0604020202020204"/>
              <a:ea typeface="IBM Eliot Sans Text" charset="0"/>
              <a:cs typeface="IBM Eliot Sans"/>
            </a:endParaRPr>
          </a:p>
          <a:p>
            <a:pPr marL="5776" marR="0" lvl="0" indent="0"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7" normalizeH="0" baseline="0" noProof="0" dirty="0">
                <a:ln>
                  <a:noFill/>
                </a:ln>
                <a:effectLst/>
                <a:uLnTx/>
                <a:uFillTx/>
                <a:latin typeface="Arial" panose="020B0604020202020204"/>
                <a:ea typeface="IBM Eliot Sans Text" charset="0"/>
                <a:cs typeface="IBM Eliot Sans"/>
              </a:rPr>
              <a:t>Data</a:t>
            </a:r>
            <a:r>
              <a:rPr kumimoji="0" lang="en-US" sz="1100" i="0" u="none" strike="noStrike" kern="0" cap="none" spc="-5" normalizeH="0" baseline="0" noProof="0" dirty="0">
                <a:ln>
                  <a:noFill/>
                </a:ln>
                <a:effectLst/>
                <a:uLnTx/>
                <a:uFillTx/>
                <a:latin typeface="Arial" panose="020B0604020202020204"/>
                <a:ea typeface="IBM Eliot Sans Text" charset="0"/>
                <a:cs typeface="IBM Eliot Sans"/>
              </a:rPr>
              <a:t> </a:t>
            </a:r>
            <a:r>
              <a:rPr kumimoji="0" lang="en-US" sz="1100" i="0" u="none" strike="noStrike" kern="0" cap="none" spc="7" normalizeH="0" baseline="0" noProof="0" dirty="0">
                <a:ln>
                  <a:noFill/>
                </a:ln>
                <a:effectLst/>
                <a:uLnTx/>
                <a:uFillTx/>
                <a:latin typeface="Arial" panose="020B0604020202020204"/>
                <a:ea typeface="IBM Eliot Sans Text" charset="0"/>
                <a:cs typeface="IBM Eliot Sans"/>
              </a:rPr>
              <a:t>Lake</a:t>
            </a:r>
            <a:endParaRPr kumimoji="0" lang="en-US" sz="1100" i="0" u="none" strike="noStrike" kern="0" cap="none" spc="0" normalizeH="0" baseline="0" noProof="0" dirty="0">
              <a:ln>
                <a:noFill/>
              </a:ln>
              <a:effectLst/>
              <a:uLnTx/>
              <a:uFillTx/>
              <a:latin typeface="Arial" panose="020B0604020202020204"/>
              <a:ea typeface="IBM Eliot Sans Text" charset="0"/>
              <a:cs typeface="IBM Eliot Sans"/>
            </a:endParaRPr>
          </a:p>
        </p:txBody>
      </p:sp>
      <p:sp>
        <p:nvSpPr>
          <p:cNvPr id="50" name="Rounded Rectangle 15">
            <a:extLst>
              <a:ext uri="{FF2B5EF4-FFF2-40B4-BE49-F238E27FC236}">
                <a16:creationId xmlns:a16="http://schemas.microsoft.com/office/drawing/2014/main" id="{80A2A8E8-259B-4121-87B2-10281D6E40EB}"/>
              </a:ext>
            </a:extLst>
          </p:cNvPr>
          <p:cNvSpPr/>
          <p:nvPr/>
        </p:nvSpPr>
        <p:spPr>
          <a:xfrm flipH="1">
            <a:off x="1446137" y="3862069"/>
            <a:ext cx="8610302" cy="457200"/>
          </a:xfrm>
          <a:prstGeom prst="roundRect">
            <a:avLst>
              <a:gd name="adj" fmla="val 4549"/>
            </a:avLst>
          </a:prstGeom>
          <a:solidFill>
            <a:srgbClr val="7EAFEC"/>
          </a:solidFill>
          <a:ln w="25400" cap="flat">
            <a:solidFill>
              <a:srgbClr val="EB3C3C"/>
            </a:solidFill>
            <a:prstDash val="sysDash"/>
            <a:round/>
          </a:ln>
          <a:effectLst/>
          <a:sp3d/>
        </p:spPr>
        <p:txBody>
          <a:bodyPr rot="0" spcFirstLastPara="1" vertOverflow="overflow" horzOverflow="overflow" vert="horz" wrap="square" lIns="64008" tIns="45720"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9" normalizeH="0" baseline="0" noProof="0" dirty="0">
                <a:ln>
                  <a:noFill/>
                </a:ln>
                <a:effectLst/>
                <a:uLnTx/>
                <a:uFillTx/>
                <a:latin typeface="Arial" panose="020B0604020202020204"/>
                <a:ea typeface="IBM Eliot Sans Text" charset="0"/>
                <a:cs typeface="IBM Eliot Sans"/>
              </a:rPr>
              <a:t>Client Insight Dashboards</a:t>
            </a:r>
            <a:endParaRPr kumimoji="0" lang="en-US" sz="1100" i="0" u="none" strike="noStrike" kern="0" cap="none" spc="0" normalizeH="0" baseline="0" noProof="0" dirty="0">
              <a:ln>
                <a:noFill/>
              </a:ln>
              <a:effectLst/>
              <a:uLnTx/>
              <a:uFillTx/>
              <a:latin typeface="Arial" panose="020B0604020202020204"/>
              <a:ea typeface="IBM Eliot Sans Text" charset="0"/>
              <a:cs typeface="IBM Eliot Sans"/>
            </a:endParaRPr>
          </a:p>
        </p:txBody>
      </p:sp>
      <p:sp>
        <p:nvSpPr>
          <p:cNvPr id="51" name="Rounded Rectangle 16">
            <a:extLst>
              <a:ext uri="{FF2B5EF4-FFF2-40B4-BE49-F238E27FC236}">
                <a16:creationId xmlns:a16="http://schemas.microsoft.com/office/drawing/2014/main" id="{664F2B00-90A7-4073-86CC-33F7DCC7066A}"/>
              </a:ext>
            </a:extLst>
          </p:cNvPr>
          <p:cNvSpPr/>
          <p:nvPr/>
        </p:nvSpPr>
        <p:spPr>
          <a:xfrm>
            <a:off x="1446137" y="4375167"/>
            <a:ext cx="2158180" cy="1247245"/>
          </a:xfrm>
          <a:prstGeom prst="roundRect">
            <a:avLst>
              <a:gd name="adj" fmla="val 2933"/>
            </a:avLst>
          </a:prstGeom>
          <a:solidFill>
            <a:srgbClr val="41D6C3"/>
          </a:solidFill>
          <a:ln w="25400" cap="flat">
            <a:noFill/>
            <a:prstDash val="solid"/>
            <a:round/>
          </a:ln>
          <a:effectLst/>
          <a:sp3d/>
        </p:spPr>
        <p:txBody>
          <a:bodyPr rot="0" spcFirstLastPara="1" vertOverflow="overflow" horzOverflow="overflow" vert="horz" wrap="square" lIns="45720" tIns="27432"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9" normalizeH="0" baseline="0" noProof="0" dirty="0">
                <a:ln>
                  <a:noFill/>
                </a:ln>
                <a:solidFill>
                  <a:srgbClr val="FFFFFF"/>
                </a:solidFill>
                <a:effectLst/>
                <a:uLnTx/>
                <a:uFillTx/>
                <a:latin typeface="Arial" panose="020B0604020202020204"/>
                <a:ea typeface="IBM Eliot Sans Text" charset="0"/>
                <a:cs typeface="IBM Eliot Sans"/>
              </a:rPr>
              <a:t>ITaaS Environment</a:t>
            </a:r>
            <a:endParaRPr kumimoji="0" lang="en-US" sz="1100" b="0" i="0" u="none" strike="noStrike" kern="0" cap="none" spc="0" normalizeH="0" baseline="0" noProof="0" dirty="0">
              <a:ln>
                <a:noFill/>
              </a:ln>
              <a:solidFill>
                <a:srgbClr val="474747"/>
              </a:solidFill>
              <a:effectLst/>
              <a:uLnTx/>
              <a:uFillTx/>
              <a:latin typeface="Arial" panose="020B0604020202020204"/>
              <a:ea typeface="IBM Eliot Sans Text" charset="0"/>
              <a:cs typeface="IBM Eliot Sans"/>
            </a:endParaRPr>
          </a:p>
        </p:txBody>
      </p:sp>
      <p:grpSp>
        <p:nvGrpSpPr>
          <p:cNvPr id="52" name="Group 51">
            <a:extLst>
              <a:ext uri="{FF2B5EF4-FFF2-40B4-BE49-F238E27FC236}">
                <a16:creationId xmlns:a16="http://schemas.microsoft.com/office/drawing/2014/main" id="{A7A2FE48-B87D-4459-A875-648CEFE8DD5B}"/>
              </a:ext>
            </a:extLst>
          </p:cNvPr>
          <p:cNvGrpSpPr/>
          <p:nvPr/>
        </p:nvGrpSpPr>
        <p:grpSpPr>
          <a:xfrm>
            <a:off x="1511106" y="4598500"/>
            <a:ext cx="2017008" cy="933614"/>
            <a:chOff x="4492984" y="1826051"/>
            <a:chExt cx="2115095" cy="850963"/>
          </a:xfrm>
        </p:grpSpPr>
        <p:sp>
          <p:nvSpPr>
            <p:cNvPr id="53" name="Rounded Rectangle 18">
              <a:extLst>
                <a:ext uri="{FF2B5EF4-FFF2-40B4-BE49-F238E27FC236}">
                  <a16:creationId xmlns:a16="http://schemas.microsoft.com/office/drawing/2014/main" id="{DE8B751E-36A3-4A30-B35F-E95266753810}"/>
                </a:ext>
              </a:extLst>
            </p:cNvPr>
            <p:cNvSpPr/>
            <p:nvPr/>
          </p:nvSpPr>
          <p:spPr>
            <a:xfrm>
              <a:off x="4492984" y="1826051"/>
              <a:ext cx="2115095" cy="215770"/>
            </a:xfrm>
            <a:prstGeom prst="roundRect">
              <a:avLst>
                <a:gd name="adj" fmla="val 0"/>
              </a:avLst>
            </a:prstGeom>
            <a:solidFill>
              <a:srgbClr val="008471">
                <a:alpha val="80000"/>
              </a:srgbClr>
            </a:solidFill>
            <a:ln w="25400" cap="flat">
              <a:noFill/>
              <a:prstDash val="solid"/>
              <a:round/>
            </a:ln>
            <a:effectLst/>
            <a:sp3d/>
          </p:spPr>
          <p:txBody>
            <a:bodyPr rot="0" spcFirstLastPara="1" vertOverflow="overflow" horzOverflow="overflow" vert="horz" wrap="square" lIns="27432" tIns="27432"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2" normalizeH="0" baseline="0" noProof="0" dirty="0">
                  <a:ln>
                    <a:noFill/>
                  </a:ln>
                  <a:solidFill>
                    <a:srgbClr val="FFFFFF"/>
                  </a:solidFill>
                  <a:effectLst/>
                  <a:uLnTx/>
                  <a:uFillTx/>
                  <a:latin typeface="Arial" panose="020B0604020202020204"/>
                  <a:ea typeface="IBM Eliot Sans Text" charset="0"/>
                  <a:cs typeface="IBM Eliot Sans"/>
                </a:rPr>
                <a:t>Client Workloads</a:t>
              </a:r>
              <a:endParaRPr kumimoji="0" lang="en-US" sz="800" b="0" i="0" u="none" strike="noStrike" kern="0" cap="none" spc="0" normalizeH="0" baseline="0" noProof="0" dirty="0">
                <a:ln>
                  <a:noFill/>
                </a:ln>
                <a:solidFill>
                  <a:srgbClr val="FFFFFF"/>
                </a:solidFill>
                <a:effectLst/>
                <a:uLnTx/>
                <a:uFillTx/>
                <a:latin typeface="Arial" panose="020B0604020202020204"/>
                <a:ea typeface="IBM Eliot Sans Text" charset="0"/>
                <a:cs typeface="IBM Eliot Sans"/>
              </a:endParaRPr>
            </a:p>
          </p:txBody>
        </p:sp>
        <p:sp>
          <p:nvSpPr>
            <p:cNvPr id="54" name="Rounded Rectangle 19">
              <a:extLst>
                <a:ext uri="{FF2B5EF4-FFF2-40B4-BE49-F238E27FC236}">
                  <a16:creationId xmlns:a16="http://schemas.microsoft.com/office/drawing/2014/main" id="{880324B4-8CF0-44CD-AAFA-F3610EDA5334}"/>
                </a:ext>
              </a:extLst>
            </p:cNvPr>
            <p:cNvSpPr/>
            <p:nvPr/>
          </p:nvSpPr>
          <p:spPr>
            <a:xfrm>
              <a:off x="4492984" y="2031568"/>
              <a:ext cx="2115095" cy="431541"/>
            </a:xfrm>
            <a:prstGeom prst="roundRect">
              <a:avLst>
                <a:gd name="adj" fmla="val 0"/>
              </a:avLst>
            </a:prstGeom>
            <a:solidFill>
              <a:srgbClr val="01B4A1"/>
            </a:solidFill>
            <a:ln w="25400" cap="flat">
              <a:noFill/>
              <a:prstDash val="solid"/>
              <a:round/>
            </a:ln>
            <a:effectLst/>
            <a:sp3d/>
          </p:spPr>
          <p:txBody>
            <a:bodyPr rot="0" spcFirstLastPara="1" vertOverflow="overflow" horzOverflow="overflow" vert="horz" wrap="square" lIns="27432" tIns="27432"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2" normalizeH="0" baseline="0" noProof="0" dirty="0">
                  <a:ln>
                    <a:noFill/>
                  </a:ln>
                  <a:solidFill>
                    <a:srgbClr val="FFFFFF"/>
                  </a:solidFill>
                  <a:effectLst/>
                  <a:uLnTx/>
                  <a:uFillTx/>
                  <a:latin typeface="Arial" panose="020B0604020202020204"/>
                  <a:ea typeface="IBM Eliot Sans Text" charset="0"/>
                  <a:cs typeface="IBM Eliot Sans"/>
                </a:rPr>
                <a:t>Composable Services</a:t>
              </a:r>
              <a:endParaRPr kumimoji="0" lang="en-US" sz="800" b="0" i="0" u="none" strike="noStrike" kern="0" cap="none" spc="0" normalizeH="0" baseline="0" noProof="0" dirty="0">
                <a:ln>
                  <a:noFill/>
                </a:ln>
                <a:solidFill>
                  <a:srgbClr val="474747"/>
                </a:solidFill>
                <a:effectLst/>
                <a:uLnTx/>
                <a:uFillTx/>
                <a:latin typeface="Arial" panose="020B0604020202020204"/>
                <a:ea typeface="IBM Eliot Sans Text" charset="0"/>
                <a:cs typeface="IBM Eliot Sans"/>
              </a:endParaRPr>
            </a:p>
          </p:txBody>
        </p:sp>
        <p:grpSp>
          <p:nvGrpSpPr>
            <p:cNvPr id="55" name="Group 54">
              <a:extLst>
                <a:ext uri="{FF2B5EF4-FFF2-40B4-BE49-F238E27FC236}">
                  <a16:creationId xmlns:a16="http://schemas.microsoft.com/office/drawing/2014/main" id="{B375681A-ECAE-44F0-8FDE-FD00789EA820}"/>
                </a:ext>
              </a:extLst>
            </p:cNvPr>
            <p:cNvGrpSpPr/>
            <p:nvPr/>
          </p:nvGrpSpPr>
          <p:grpSpPr>
            <a:xfrm>
              <a:off x="4492984" y="2464564"/>
              <a:ext cx="2115095" cy="212450"/>
              <a:chOff x="5259469" y="2173488"/>
              <a:chExt cx="3383544" cy="162059"/>
            </a:xfrm>
          </p:grpSpPr>
          <p:sp>
            <p:nvSpPr>
              <p:cNvPr id="56" name="Rounded Rectangle 21">
                <a:extLst>
                  <a:ext uri="{FF2B5EF4-FFF2-40B4-BE49-F238E27FC236}">
                    <a16:creationId xmlns:a16="http://schemas.microsoft.com/office/drawing/2014/main" id="{E503FD4D-A7CB-42BA-BF78-60FBC88331A5}"/>
                  </a:ext>
                </a:extLst>
              </p:cNvPr>
              <p:cNvSpPr/>
              <p:nvPr/>
            </p:nvSpPr>
            <p:spPr>
              <a:xfrm>
                <a:off x="5259469" y="2173488"/>
                <a:ext cx="1142999" cy="162059"/>
              </a:xfrm>
              <a:prstGeom prst="roundRect">
                <a:avLst>
                  <a:gd name="adj" fmla="val 0"/>
                </a:avLst>
              </a:prstGeom>
              <a:solidFill>
                <a:srgbClr val="FFFFFF">
                  <a:alpha val="64000"/>
                </a:srgbClr>
              </a:solidFill>
              <a:ln w="25400" cap="flat">
                <a:noFill/>
                <a:prstDash val="solid"/>
                <a:round/>
              </a:ln>
              <a:effectLst/>
              <a:sp3d/>
            </p:spPr>
            <p:txBody>
              <a:bodyPr rot="0" spcFirstLastPara="1" vertOverflow="overflow" horzOverflow="overflow" vert="horz" wrap="square" lIns="27432" tIns="27432" rIns="0" bIns="0" numCol="1" spcCol="38100" rtlCol="0" anchor="t">
                <a:noAutofit/>
              </a:bodyPr>
              <a:lstStyle/>
              <a:p>
                <a:pPr marL="5776"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2" normalizeH="0" baseline="0" noProof="0" dirty="0">
                    <a:ln>
                      <a:noFill/>
                    </a:ln>
                    <a:solidFill>
                      <a:srgbClr val="008471"/>
                    </a:solidFill>
                    <a:effectLst/>
                    <a:uLnTx/>
                    <a:uFillTx/>
                    <a:latin typeface="Arial" panose="020B0604020202020204"/>
                    <a:ea typeface="IBM Eliot Sans Text" charset="0"/>
                    <a:cs typeface="IBM Eliot Sans"/>
                  </a:rPr>
                  <a:t>Traditional IT</a:t>
                </a:r>
                <a:endParaRPr kumimoji="0" lang="en-US" sz="800" b="0" i="0" u="none" strike="noStrike" kern="0" cap="none" spc="0" normalizeH="0" baseline="0" noProof="0" dirty="0">
                  <a:ln>
                    <a:noFill/>
                  </a:ln>
                  <a:solidFill>
                    <a:srgbClr val="008471"/>
                  </a:solidFill>
                  <a:effectLst/>
                  <a:uLnTx/>
                  <a:uFillTx/>
                  <a:latin typeface="Arial" panose="020B0604020202020204"/>
                  <a:ea typeface="IBM Eliot Sans Text" charset="0"/>
                  <a:cs typeface="IBM Eliot Sans"/>
                </a:endParaRPr>
              </a:p>
            </p:txBody>
          </p:sp>
          <p:sp>
            <p:nvSpPr>
              <p:cNvPr id="57" name="Rounded Rectangle 22">
                <a:extLst>
                  <a:ext uri="{FF2B5EF4-FFF2-40B4-BE49-F238E27FC236}">
                    <a16:creationId xmlns:a16="http://schemas.microsoft.com/office/drawing/2014/main" id="{4F137317-4333-4865-816B-E1AEBB19A92C}"/>
                  </a:ext>
                </a:extLst>
              </p:cNvPr>
              <p:cNvSpPr/>
              <p:nvPr/>
            </p:nvSpPr>
            <p:spPr>
              <a:xfrm>
                <a:off x="6379741" y="2173488"/>
                <a:ext cx="1142999" cy="162059"/>
              </a:xfrm>
              <a:prstGeom prst="roundRect">
                <a:avLst>
                  <a:gd name="adj" fmla="val 0"/>
                </a:avLst>
              </a:prstGeom>
              <a:solidFill>
                <a:srgbClr val="FFFFFF">
                  <a:alpha val="64000"/>
                </a:srgbClr>
              </a:solidFill>
              <a:ln w="25400" cap="flat">
                <a:noFill/>
                <a:prstDash val="solid"/>
                <a:round/>
              </a:ln>
              <a:effectLst/>
              <a:sp3d/>
            </p:spPr>
            <p:txBody>
              <a:bodyPr rot="0" spcFirstLastPara="1" vertOverflow="overflow" horzOverflow="overflow" vert="horz" wrap="square" lIns="27432" tIns="27432" rIns="0" bIns="0" numCol="1" spcCol="38100" rtlCol="0" anchor="t">
                <a:noAutofit/>
              </a:bodyPr>
              <a:lstStyle/>
              <a:p>
                <a:pPr marL="5776"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2" normalizeH="0" baseline="0" noProof="0" dirty="0">
                    <a:ln>
                      <a:noFill/>
                    </a:ln>
                    <a:solidFill>
                      <a:srgbClr val="008471"/>
                    </a:solidFill>
                    <a:effectLst/>
                    <a:uLnTx/>
                    <a:uFillTx/>
                    <a:latin typeface="Arial" panose="020B0604020202020204"/>
                    <a:ea typeface="IBM Eliot Sans Text" charset="0"/>
                    <a:cs typeface="IBM Eliot Sans"/>
                  </a:rPr>
                  <a:t>Private Cloud</a:t>
                </a:r>
                <a:endParaRPr kumimoji="0" lang="en-US" sz="800" b="0" i="0" u="none" strike="noStrike" kern="0" cap="none" spc="0" normalizeH="0" baseline="0" noProof="0" dirty="0">
                  <a:ln>
                    <a:noFill/>
                  </a:ln>
                  <a:solidFill>
                    <a:srgbClr val="008471"/>
                  </a:solidFill>
                  <a:effectLst/>
                  <a:uLnTx/>
                  <a:uFillTx/>
                  <a:latin typeface="Arial" panose="020B0604020202020204"/>
                  <a:ea typeface="IBM Eliot Sans Text" charset="0"/>
                  <a:cs typeface="IBM Eliot Sans"/>
                </a:endParaRPr>
              </a:p>
            </p:txBody>
          </p:sp>
          <p:sp>
            <p:nvSpPr>
              <p:cNvPr id="58" name="Rounded Rectangle 23">
                <a:extLst>
                  <a:ext uri="{FF2B5EF4-FFF2-40B4-BE49-F238E27FC236}">
                    <a16:creationId xmlns:a16="http://schemas.microsoft.com/office/drawing/2014/main" id="{C8F5273B-DA90-4E5C-A730-1AD93FA3CAE6}"/>
                  </a:ext>
                </a:extLst>
              </p:cNvPr>
              <p:cNvSpPr/>
              <p:nvPr/>
            </p:nvSpPr>
            <p:spPr>
              <a:xfrm>
                <a:off x="7500014" y="2173488"/>
                <a:ext cx="1142999" cy="162059"/>
              </a:xfrm>
              <a:prstGeom prst="roundRect">
                <a:avLst>
                  <a:gd name="adj" fmla="val 0"/>
                </a:avLst>
              </a:prstGeom>
              <a:solidFill>
                <a:srgbClr val="FFFFFF">
                  <a:alpha val="64000"/>
                </a:srgbClr>
              </a:solidFill>
              <a:ln w="25400" cap="flat">
                <a:noFill/>
                <a:prstDash val="solid"/>
                <a:round/>
              </a:ln>
              <a:effectLst/>
              <a:sp3d/>
            </p:spPr>
            <p:txBody>
              <a:bodyPr rot="0" spcFirstLastPara="1" vertOverflow="overflow" horzOverflow="overflow" vert="horz" wrap="square" lIns="27432" tIns="27432" rIns="0" bIns="0" numCol="1" spcCol="38100" rtlCol="0" anchor="t">
                <a:noAutofit/>
              </a:bodyPr>
              <a:lstStyle/>
              <a:p>
                <a:pPr marL="5776"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2" normalizeH="0" baseline="0" noProof="0" dirty="0">
                    <a:ln>
                      <a:noFill/>
                    </a:ln>
                    <a:solidFill>
                      <a:srgbClr val="008471"/>
                    </a:solidFill>
                    <a:effectLst/>
                    <a:uLnTx/>
                    <a:uFillTx/>
                    <a:latin typeface="Arial" panose="020B0604020202020204"/>
                    <a:ea typeface="IBM Eliot Sans Text" charset="0"/>
                    <a:cs typeface="IBM Eliot Sans"/>
                  </a:rPr>
                  <a:t>Public Cloud</a:t>
                </a:r>
                <a:endParaRPr kumimoji="0" lang="en-US" sz="800" b="0" i="0" u="none" strike="noStrike" kern="0" cap="none" spc="0" normalizeH="0" baseline="0" noProof="0" dirty="0">
                  <a:ln>
                    <a:noFill/>
                  </a:ln>
                  <a:solidFill>
                    <a:srgbClr val="008471"/>
                  </a:solidFill>
                  <a:effectLst/>
                  <a:uLnTx/>
                  <a:uFillTx/>
                  <a:latin typeface="Arial" panose="020B0604020202020204"/>
                  <a:ea typeface="IBM Eliot Sans Text" charset="0"/>
                  <a:cs typeface="IBM Eliot Sans"/>
                </a:endParaRPr>
              </a:p>
            </p:txBody>
          </p:sp>
        </p:grpSp>
      </p:grpSp>
      <p:sp>
        <p:nvSpPr>
          <p:cNvPr id="59" name="Oval 58">
            <a:extLst>
              <a:ext uri="{FF2B5EF4-FFF2-40B4-BE49-F238E27FC236}">
                <a16:creationId xmlns:a16="http://schemas.microsoft.com/office/drawing/2014/main" id="{3CB5380B-97B7-44AE-A534-B989ABD55600}"/>
              </a:ext>
            </a:extLst>
          </p:cNvPr>
          <p:cNvSpPr/>
          <p:nvPr/>
        </p:nvSpPr>
        <p:spPr>
          <a:xfrm>
            <a:off x="1566528" y="5034967"/>
            <a:ext cx="174399" cy="175278"/>
          </a:xfrm>
          <a:prstGeom prst="ellipse">
            <a:avLst/>
          </a:prstGeom>
          <a:solidFill>
            <a:srgbClr val="FFA738"/>
          </a:solidFill>
          <a:ln w="12700" cap="flat" cmpd="sng" algn="ctr">
            <a:noFill/>
            <a:prstDash val="solid"/>
            <a:miter lim="800000"/>
          </a:ln>
          <a:effectLst/>
        </p:spPr>
        <p:txBody>
          <a:bodyPr lIns="27432" tIns="27432"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EAEAE"/>
              </a:solidFill>
              <a:effectLst/>
              <a:uLnTx/>
              <a:uFillTx/>
              <a:latin typeface="Arial" panose="020B0604020202020204"/>
              <a:ea typeface="IBM Eliot Sans Text" charset="0"/>
              <a:cs typeface="IBM Eliot Sans Text" charset="0"/>
            </a:endParaRPr>
          </a:p>
        </p:txBody>
      </p:sp>
      <p:sp>
        <p:nvSpPr>
          <p:cNvPr id="60" name="Oval 59">
            <a:extLst>
              <a:ext uri="{FF2B5EF4-FFF2-40B4-BE49-F238E27FC236}">
                <a16:creationId xmlns:a16="http://schemas.microsoft.com/office/drawing/2014/main" id="{4E2DAE20-73A8-40F5-BB3A-BCD50F52D39E}"/>
              </a:ext>
            </a:extLst>
          </p:cNvPr>
          <p:cNvSpPr/>
          <p:nvPr/>
        </p:nvSpPr>
        <p:spPr>
          <a:xfrm>
            <a:off x="2307369" y="5034967"/>
            <a:ext cx="174399" cy="175278"/>
          </a:xfrm>
          <a:prstGeom prst="ellipse">
            <a:avLst/>
          </a:prstGeom>
          <a:solidFill>
            <a:srgbClr val="0180B6"/>
          </a:solidFill>
          <a:ln w="12700" cap="flat" cmpd="sng" algn="ctr">
            <a:noFill/>
            <a:prstDash val="solid"/>
            <a:miter lim="800000"/>
          </a:ln>
          <a:effectLst/>
        </p:spPr>
        <p:txBody>
          <a:bodyPr lIns="27432" tIns="27432"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EAEAE"/>
              </a:solidFill>
              <a:effectLst/>
              <a:uLnTx/>
              <a:uFillTx/>
              <a:latin typeface="Arial" panose="020B0604020202020204"/>
              <a:ea typeface="IBM Eliot Sans Text" charset="0"/>
              <a:cs typeface="IBM Eliot Sans Text" charset="0"/>
            </a:endParaRPr>
          </a:p>
        </p:txBody>
      </p:sp>
      <p:sp>
        <p:nvSpPr>
          <p:cNvPr id="61" name="Oval 60">
            <a:extLst>
              <a:ext uri="{FF2B5EF4-FFF2-40B4-BE49-F238E27FC236}">
                <a16:creationId xmlns:a16="http://schemas.microsoft.com/office/drawing/2014/main" id="{FD00B74B-69BF-4A8C-A310-70DB95BBA8ED}"/>
              </a:ext>
            </a:extLst>
          </p:cNvPr>
          <p:cNvSpPr/>
          <p:nvPr/>
        </p:nvSpPr>
        <p:spPr>
          <a:xfrm>
            <a:off x="3048210" y="5034967"/>
            <a:ext cx="174399" cy="175278"/>
          </a:xfrm>
          <a:prstGeom prst="ellipse">
            <a:avLst/>
          </a:prstGeom>
          <a:solidFill>
            <a:srgbClr val="9BD550"/>
          </a:solidFill>
          <a:ln w="12700" cap="flat" cmpd="sng" algn="ctr">
            <a:noFill/>
            <a:prstDash val="solid"/>
            <a:miter lim="800000"/>
          </a:ln>
          <a:effectLst/>
        </p:spPr>
        <p:txBody>
          <a:bodyPr lIns="27432" tIns="27432"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EAEAE"/>
              </a:solidFill>
              <a:effectLst/>
              <a:uLnTx/>
              <a:uFillTx/>
              <a:latin typeface="Arial" panose="020B0604020202020204"/>
              <a:ea typeface="IBM Eliot Sans Text" charset="0"/>
              <a:cs typeface="IBM Eliot Sans Text" charset="0"/>
            </a:endParaRPr>
          </a:p>
        </p:txBody>
      </p:sp>
      <p:sp>
        <p:nvSpPr>
          <p:cNvPr id="62" name="Oval 61">
            <a:extLst>
              <a:ext uri="{FF2B5EF4-FFF2-40B4-BE49-F238E27FC236}">
                <a16:creationId xmlns:a16="http://schemas.microsoft.com/office/drawing/2014/main" id="{20694BC0-6A4D-486A-A51C-152B05EDC20F}"/>
              </a:ext>
            </a:extLst>
          </p:cNvPr>
          <p:cNvSpPr/>
          <p:nvPr/>
        </p:nvSpPr>
        <p:spPr>
          <a:xfrm>
            <a:off x="1813475" y="5034967"/>
            <a:ext cx="174399" cy="175278"/>
          </a:xfrm>
          <a:prstGeom prst="ellipse">
            <a:avLst/>
          </a:prstGeom>
          <a:solidFill>
            <a:srgbClr val="00BFF9"/>
          </a:solidFill>
          <a:ln w="12700" cap="flat" cmpd="sng" algn="ctr">
            <a:noFill/>
            <a:prstDash val="solid"/>
            <a:miter lim="800000"/>
          </a:ln>
          <a:effectLst/>
        </p:spPr>
        <p:txBody>
          <a:bodyPr lIns="27432" tIns="27432"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EAEAE"/>
              </a:solidFill>
              <a:effectLst/>
              <a:uLnTx/>
              <a:uFillTx/>
              <a:latin typeface="Arial" panose="020B0604020202020204"/>
              <a:ea typeface="IBM Eliot Sans Text" charset="0"/>
              <a:cs typeface="IBM Eliot Sans Text" charset="0"/>
            </a:endParaRPr>
          </a:p>
        </p:txBody>
      </p:sp>
      <p:sp>
        <p:nvSpPr>
          <p:cNvPr id="63" name="Oval 62">
            <a:extLst>
              <a:ext uri="{FF2B5EF4-FFF2-40B4-BE49-F238E27FC236}">
                <a16:creationId xmlns:a16="http://schemas.microsoft.com/office/drawing/2014/main" id="{F4E865F0-13A6-4A4E-8CD4-D8B1CE9A30CD}"/>
              </a:ext>
            </a:extLst>
          </p:cNvPr>
          <p:cNvSpPr/>
          <p:nvPr/>
        </p:nvSpPr>
        <p:spPr>
          <a:xfrm>
            <a:off x="2554316" y="5034967"/>
            <a:ext cx="174399" cy="175278"/>
          </a:xfrm>
          <a:prstGeom prst="ellipse">
            <a:avLst/>
          </a:prstGeom>
          <a:solidFill>
            <a:srgbClr val="EF4D36"/>
          </a:solidFill>
          <a:ln w="12700" cap="flat" cmpd="sng" algn="ctr">
            <a:noFill/>
            <a:prstDash val="solid"/>
            <a:miter lim="800000"/>
          </a:ln>
          <a:effectLst/>
        </p:spPr>
        <p:txBody>
          <a:bodyPr lIns="27432" tIns="27432"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EAEAE"/>
              </a:solidFill>
              <a:effectLst/>
              <a:uLnTx/>
              <a:uFillTx/>
              <a:latin typeface="Arial" panose="020B0604020202020204"/>
              <a:ea typeface="IBM Eliot Sans Text" charset="0"/>
              <a:cs typeface="IBM Eliot Sans Text" charset="0"/>
            </a:endParaRPr>
          </a:p>
        </p:txBody>
      </p:sp>
      <p:sp>
        <p:nvSpPr>
          <p:cNvPr id="64" name="Oval 63">
            <a:extLst>
              <a:ext uri="{FF2B5EF4-FFF2-40B4-BE49-F238E27FC236}">
                <a16:creationId xmlns:a16="http://schemas.microsoft.com/office/drawing/2014/main" id="{3DB38C1B-D6E4-4098-94AA-C2FE39CC9318}"/>
              </a:ext>
            </a:extLst>
          </p:cNvPr>
          <p:cNvSpPr/>
          <p:nvPr/>
        </p:nvSpPr>
        <p:spPr>
          <a:xfrm>
            <a:off x="2060422" y="5034967"/>
            <a:ext cx="174399" cy="175278"/>
          </a:xfrm>
          <a:prstGeom prst="ellipse">
            <a:avLst/>
          </a:prstGeom>
          <a:solidFill>
            <a:srgbClr val="009590"/>
          </a:solidFill>
          <a:ln w="12700" cap="flat" cmpd="sng" algn="ctr">
            <a:noFill/>
            <a:prstDash val="solid"/>
            <a:miter lim="800000"/>
          </a:ln>
          <a:effectLst/>
        </p:spPr>
        <p:txBody>
          <a:bodyPr lIns="27432" tIns="27432"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EAEAE"/>
              </a:solidFill>
              <a:effectLst/>
              <a:uLnTx/>
              <a:uFillTx/>
              <a:latin typeface="Arial" panose="020B0604020202020204"/>
              <a:ea typeface="IBM Eliot Sans Text" charset="0"/>
              <a:cs typeface="IBM Eliot Sans Text" charset="0"/>
            </a:endParaRPr>
          </a:p>
        </p:txBody>
      </p:sp>
      <p:sp>
        <p:nvSpPr>
          <p:cNvPr id="65" name="Oval 64">
            <a:extLst>
              <a:ext uri="{FF2B5EF4-FFF2-40B4-BE49-F238E27FC236}">
                <a16:creationId xmlns:a16="http://schemas.microsoft.com/office/drawing/2014/main" id="{B724767D-79C4-45CA-A4DD-71E0588A34DF}"/>
              </a:ext>
            </a:extLst>
          </p:cNvPr>
          <p:cNvSpPr/>
          <p:nvPr/>
        </p:nvSpPr>
        <p:spPr>
          <a:xfrm>
            <a:off x="2801263" y="5034967"/>
            <a:ext cx="174399" cy="175278"/>
          </a:xfrm>
          <a:prstGeom prst="ellipse">
            <a:avLst/>
          </a:prstGeom>
          <a:solidFill>
            <a:srgbClr val="A92185"/>
          </a:solidFill>
          <a:ln w="12700" cap="flat" cmpd="sng" algn="ctr">
            <a:noFill/>
            <a:prstDash val="solid"/>
            <a:miter lim="800000"/>
          </a:ln>
          <a:effectLst/>
        </p:spPr>
        <p:txBody>
          <a:bodyPr lIns="27432" tIns="27432"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EAEAE"/>
              </a:solidFill>
              <a:effectLst/>
              <a:uLnTx/>
              <a:uFillTx/>
              <a:latin typeface="Arial" panose="020B0604020202020204"/>
              <a:ea typeface="IBM Eliot Sans Text" charset="0"/>
              <a:cs typeface="IBM Eliot Sans Text" charset="0"/>
            </a:endParaRPr>
          </a:p>
        </p:txBody>
      </p:sp>
      <p:sp>
        <p:nvSpPr>
          <p:cNvPr id="66" name="Oval 65">
            <a:extLst>
              <a:ext uri="{FF2B5EF4-FFF2-40B4-BE49-F238E27FC236}">
                <a16:creationId xmlns:a16="http://schemas.microsoft.com/office/drawing/2014/main" id="{84DD2FCC-E4D2-4549-ABE2-1C40C773FAB0}"/>
              </a:ext>
            </a:extLst>
          </p:cNvPr>
          <p:cNvSpPr/>
          <p:nvPr/>
        </p:nvSpPr>
        <p:spPr>
          <a:xfrm>
            <a:off x="3295160" y="5034967"/>
            <a:ext cx="174399" cy="175278"/>
          </a:xfrm>
          <a:prstGeom prst="ellipse">
            <a:avLst/>
          </a:prstGeom>
          <a:solidFill>
            <a:srgbClr val="C82587"/>
          </a:solidFill>
          <a:ln w="12700" cap="flat" cmpd="sng" algn="ctr">
            <a:noFill/>
            <a:prstDash val="solid"/>
            <a:miter lim="800000"/>
          </a:ln>
          <a:effectLst/>
        </p:spPr>
        <p:txBody>
          <a:bodyPr lIns="27432" tIns="27432"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AEAEAE"/>
              </a:solidFill>
              <a:effectLst/>
              <a:uLnTx/>
              <a:uFillTx/>
              <a:latin typeface="Arial" panose="020B0604020202020204"/>
              <a:ea typeface="IBM Eliot Sans Text" charset="0"/>
              <a:cs typeface="IBM Eliot Sans Text" charset="0"/>
            </a:endParaRPr>
          </a:p>
        </p:txBody>
      </p:sp>
      <p:cxnSp>
        <p:nvCxnSpPr>
          <p:cNvPr id="67" name="Elbow Connector 32">
            <a:extLst>
              <a:ext uri="{FF2B5EF4-FFF2-40B4-BE49-F238E27FC236}">
                <a16:creationId xmlns:a16="http://schemas.microsoft.com/office/drawing/2014/main" id="{6D8E3B45-1A00-4F45-B146-571C15FA949E}"/>
              </a:ext>
            </a:extLst>
          </p:cNvPr>
          <p:cNvCxnSpPr/>
          <p:nvPr/>
        </p:nvCxnSpPr>
        <p:spPr>
          <a:xfrm rot="10800000" flipV="1">
            <a:off x="4277054" y="4634742"/>
            <a:ext cx="615756" cy="354043"/>
          </a:xfrm>
          <a:prstGeom prst="bentConnector3">
            <a:avLst>
              <a:gd name="adj1" fmla="val 99911"/>
            </a:avLst>
          </a:prstGeom>
          <a:noFill/>
          <a:ln w="28575" cap="flat" cmpd="sng">
            <a:solidFill>
              <a:srgbClr val="FFFFFF">
                <a:lumMod val="75000"/>
                <a:lumOff val="25000"/>
              </a:srgbClr>
            </a:solidFill>
            <a:prstDash val="sysDot"/>
            <a:round/>
            <a:headEnd type="none"/>
            <a:tailEnd type="none" w="sm" len="med"/>
          </a:ln>
          <a:effectLst/>
          <a:sp3d/>
        </p:spPr>
      </p:cxnSp>
      <p:cxnSp>
        <p:nvCxnSpPr>
          <p:cNvPr id="68" name="Elbow Connector 33">
            <a:extLst>
              <a:ext uri="{FF2B5EF4-FFF2-40B4-BE49-F238E27FC236}">
                <a16:creationId xmlns:a16="http://schemas.microsoft.com/office/drawing/2014/main" id="{DEEA2B45-033A-4604-8F28-350BE5F70779}"/>
              </a:ext>
            </a:extLst>
          </p:cNvPr>
          <p:cNvCxnSpPr/>
          <p:nvPr/>
        </p:nvCxnSpPr>
        <p:spPr>
          <a:xfrm rot="10800000">
            <a:off x="4272137" y="5007607"/>
            <a:ext cx="1261828" cy="351255"/>
          </a:xfrm>
          <a:prstGeom prst="bentConnector3">
            <a:avLst>
              <a:gd name="adj1" fmla="val 99653"/>
            </a:avLst>
          </a:prstGeom>
          <a:noFill/>
          <a:ln w="28575" cap="flat" cmpd="sng">
            <a:solidFill>
              <a:srgbClr val="FFFFFF">
                <a:lumMod val="75000"/>
                <a:lumOff val="25000"/>
              </a:srgbClr>
            </a:solidFill>
            <a:prstDash val="sysDot"/>
            <a:round/>
            <a:headEnd type="none"/>
            <a:tailEnd type="none" w="sm" len="med"/>
          </a:ln>
          <a:effectLst/>
          <a:sp3d/>
        </p:spPr>
      </p:cxnSp>
      <p:cxnSp>
        <p:nvCxnSpPr>
          <p:cNvPr id="69" name="Straight Arrow Connector 68">
            <a:extLst>
              <a:ext uri="{FF2B5EF4-FFF2-40B4-BE49-F238E27FC236}">
                <a16:creationId xmlns:a16="http://schemas.microsoft.com/office/drawing/2014/main" id="{73AFAC10-A62C-4725-94A0-CE678D92588F}"/>
              </a:ext>
            </a:extLst>
          </p:cNvPr>
          <p:cNvCxnSpPr/>
          <p:nvPr/>
        </p:nvCxnSpPr>
        <p:spPr>
          <a:xfrm flipH="1" flipV="1">
            <a:off x="3658027" y="4990321"/>
            <a:ext cx="1618114" cy="2248"/>
          </a:xfrm>
          <a:prstGeom prst="straightConnector1">
            <a:avLst/>
          </a:prstGeom>
          <a:noFill/>
          <a:ln w="28575" cap="flat" cmpd="sng">
            <a:solidFill>
              <a:srgbClr val="FFFFFF">
                <a:lumMod val="75000"/>
                <a:lumOff val="25000"/>
              </a:srgbClr>
            </a:solidFill>
            <a:prstDash val="sysDot"/>
            <a:round/>
            <a:tailEnd type="triangle" w="sm" len="med"/>
          </a:ln>
          <a:effectLst/>
          <a:sp3d/>
        </p:spPr>
      </p:cxnSp>
      <p:cxnSp>
        <p:nvCxnSpPr>
          <p:cNvPr id="70" name="Straight Arrow Connector 69">
            <a:extLst>
              <a:ext uri="{FF2B5EF4-FFF2-40B4-BE49-F238E27FC236}">
                <a16:creationId xmlns:a16="http://schemas.microsoft.com/office/drawing/2014/main" id="{D1BD21DE-1958-4816-A404-FBA6CD5C75A7}"/>
              </a:ext>
            </a:extLst>
          </p:cNvPr>
          <p:cNvCxnSpPr/>
          <p:nvPr/>
        </p:nvCxnSpPr>
        <p:spPr>
          <a:xfrm flipH="1">
            <a:off x="7588706" y="5002843"/>
            <a:ext cx="1434467" cy="0"/>
          </a:xfrm>
          <a:prstGeom prst="straightConnector1">
            <a:avLst/>
          </a:prstGeom>
          <a:noFill/>
          <a:ln w="28575" cap="flat" cmpd="sng">
            <a:solidFill>
              <a:srgbClr val="FFFFFF">
                <a:lumMod val="75000"/>
                <a:lumOff val="25000"/>
              </a:srgbClr>
            </a:solidFill>
            <a:prstDash val="sysDot"/>
            <a:round/>
            <a:tailEnd type="triangle" w="sm" len="med"/>
          </a:ln>
          <a:effectLst/>
          <a:sp3d/>
        </p:spPr>
      </p:cxnSp>
      <p:pic>
        <p:nvPicPr>
          <p:cNvPr id="71" name="Picture 70">
            <a:extLst>
              <a:ext uri="{FF2B5EF4-FFF2-40B4-BE49-F238E27FC236}">
                <a16:creationId xmlns:a16="http://schemas.microsoft.com/office/drawing/2014/main" id="{924A562A-0C4B-4923-9B2A-707B4AD2C2F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66983" y="4782311"/>
            <a:ext cx="530812" cy="495964"/>
          </a:xfrm>
          <a:prstGeom prst="rect">
            <a:avLst/>
          </a:prstGeom>
        </p:spPr>
      </p:pic>
      <p:cxnSp>
        <p:nvCxnSpPr>
          <p:cNvPr id="73" name="Straight Connector 72">
            <a:extLst>
              <a:ext uri="{FF2B5EF4-FFF2-40B4-BE49-F238E27FC236}">
                <a16:creationId xmlns:a16="http://schemas.microsoft.com/office/drawing/2014/main" id="{6AAEF37A-4EF6-4A02-A504-F9AD2BA76188}"/>
              </a:ext>
            </a:extLst>
          </p:cNvPr>
          <p:cNvCxnSpPr>
            <a:cxnSpLocks/>
          </p:cNvCxnSpPr>
          <p:nvPr/>
        </p:nvCxnSpPr>
        <p:spPr>
          <a:xfrm flipH="1">
            <a:off x="1919536" y="5944156"/>
            <a:ext cx="7506590" cy="0"/>
          </a:xfrm>
          <a:prstGeom prst="line">
            <a:avLst/>
          </a:prstGeom>
          <a:noFill/>
          <a:ln w="28575" cap="flat" cmpd="sng">
            <a:solidFill>
              <a:srgbClr val="565656"/>
            </a:solidFill>
            <a:prstDash val="sysDot"/>
            <a:round/>
          </a:ln>
          <a:effectLst/>
          <a:sp3d/>
        </p:spPr>
      </p:cxnSp>
      <p:cxnSp>
        <p:nvCxnSpPr>
          <p:cNvPr id="74" name="Straight Connector 73">
            <a:extLst>
              <a:ext uri="{FF2B5EF4-FFF2-40B4-BE49-F238E27FC236}">
                <a16:creationId xmlns:a16="http://schemas.microsoft.com/office/drawing/2014/main" id="{FDE44269-C198-4E49-A6A5-E83FCA3B2796}"/>
              </a:ext>
            </a:extLst>
          </p:cNvPr>
          <p:cNvCxnSpPr/>
          <p:nvPr/>
        </p:nvCxnSpPr>
        <p:spPr>
          <a:xfrm>
            <a:off x="9426126" y="4074848"/>
            <a:ext cx="0" cy="316178"/>
          </a:xfrm>
          <a:prstGeom prst="line">
            <a:avLst/>
          </a:prstGeom>
          <a:noFill/>
          <a:ln w="28575" cap="flat" cmpd="sng">
            <a:solidFill>
              <a:srgbClr val="565656"/>
            </a:solidFill>
            <a:prstDash val="sysDot"/>
            <a:round/>
            <a:headEnd type="triangle" w="sm" len="med"/>
            <a:tailEnd type="none" w="sm" len="sm"/>
          </a:ln>
          <a:effectLst/>
          <a:sp3d/>
        </p:spPr>
      </p:cxnSp>
      <p:cxnSp>
        <p:nvCxnSpPr>
          <p:cNvPr id="75" name="Elbow Connector 40">
            <a:extLst>
              <a:ext uri="{FF2B5EF4-FFF2-40B4-BE49-F238E27FC236}">
                <a16:creationId xmlns:a16="http://schemas.microsoft.com/office/drawing/2014/main" id="{09F4CB91-2416-4100-A10E-032FA2D75EE9}"/>
              </a:ext>
            </a:extLst>
          </p:cNvPr>
          <p:cNvCxnSpPr/>
          <p:nvPr/>
        </p:nvCxnSpPr>
        <p:spPr>
          <a:xfrm rot="10800000" flipH="1">
            <a:off x="7826114" y="5004820"/>
            <a:ext cx="615756" cy="354043"/>
          </a:xfrm>
          <a:prstGeom prst="bentConnector3">
            <a:avLst>
              <a:gd name="adj1" fmla="val 99911"/>
            </a:avLst>
          </a:prstGeom>
          <a:noFill/>
          <a:ln w="28575" cap="flat" cmpd="sng">
            <a:solidFill>
              <a:srgbClr val="FFFFFF">
                <a:lumMod val="75000"/>
                <a:lumOff val="25000"/>
              </a:srgbClr>
            </a:solidFill>
            <a:prstDash val="sysDot"/>
            <a:round/>
            <a:headEnd type="none"/>
            <a:tailEnd type="none" w="sm" len="med"/>
          </a:ln>
          <a:effectLst/>
          <a:sp3d/>
        </p:spPr>
      </p:cxnSp>
      <p:cxnSp>
        <p:nvCxnSpPr>
          <p:cNvPr id="76" name="Elbow Connector 41">
            <a:extLst>
              <a:ext uri="{FF2B5EF4-FFF2-40B4-BE49-F238E27FC236}">
                <a16:creationId xmlns:a16="http://schemas.microsoft.com/office/drawing/2014/main" id="{FBE9B4AA-B49F-40F0-B8EA-7391E3CFD3C0}"/>
              </a:ext>
            </a:extLst>
          </p:cNvPr>
          <p:cNvCxnSpPr/>
          <p:nvPr/>
        </p:nvCxnSpPr>
        <p:spPr>
          <a:xfrm rot="10800000" flipH="1" flipV="1">
            <a:off x="7180042" y="4634742"/>
            <a:ext cx="1261828" cy="351255"/>
          </a:xfrm>
          <a:prstGeom prst="bentConnector3">
            <a:avLst>
              <a:gd name="adj1" fmla="val 99653"/>
            </a:avLst>
          </a:prstGeom>
          <a:noFill/>
          <a:ln w="28575" cap="flat" cmpd="sng">
            <a:solidFill>
              <a:srgbClr val="FFFFFF">
                <a:lumMod val="75000"/>
                <a:lumOff val="25000"/>
              </a:srgbClr>
            </a:solidFill>
            <a:prstDash val="sysDot"/>
            <a:round/>
            <a:headEnd type="none"/>
            <a:tailEnd type="none" w="sm" len="med"/>
          </a:ln>
          <a:effectLst/>
          <a:sp3d/>
        </p:spPr>
      </p:cxnSp>
      <p:sp>
        <p:nvSpPr>
          <p:cNvPr id="77" name="Rounded Rectangle 42">
            <a:extLst>
              <a:ext uri="{FF2B5EF4-FFF2-40B4-BE49-F238E27FC236}">
                <a16:creationId xmlns:a16="http://schemas.microsoft.com/office/drawing/2014/main" id="{F399C24C-0EBD-4929-82DA-3D6CEB511877}"/>
              </a:ext>
            </a:extLst>
          </p:cNvPr>
          <p:cNvSpPr/>
          <p:nvPr/>
        </p:nvSpPr>
        <p:spPr>
          <a:xfrm flipH="1">
            <a:off x="4896321" y="4461007"/>
            <a:ext cx="2545398" cy="347472"/>
          </a:xfrm>
          <a:prstGeom prst="roundRect">
            <a:avLst>
              <a:gd name="adj" fmla="val 8360"/>
            </a:avLst>
          </a:prstGeom>
          <a:solidFill>
            <a:srgbClr val="AA2187"/>
          </a:solidFill>
          <a:ln w="25400" cap="flat">
            <a:noFill/>
            <a:prstDash val="solid"/>
            <a:round/>
          </a:ln>
          <a:effectLst/>
          <a:sp3d/>
        </p:spPr>
        <p:txBody>
          <a:bodyPr rot="0" spcFirstLastPara="1" vertOverflow="overflow" horzOverflow="overflow" vert="horz" wrap="square" lIns="45720" tIns="27432"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2" normalizeH="0" baseline="0" noProof="0" dirty="0">
                <a:ln>
                  <a:noFill/>
                </a:ln>
                <a:solidFill>
                  <a:srgbClr val="FFFFFF"/>
                </a:solidFill>
                <a:effectLst/>
                <a:uLnTx/>
                <a:uFillTx/>
                <a:latin typeface="Arial" panose="020B0604020202020204"/>
                <a:ea typeface="Arial" charset="0"/>
                <a:cs typeface="IBM Eliot Sans"/>
              </a:rPr>
              <a:t>Design</a:t>
            </a:r>
            <a:endParaRPr kumimoji="0" lang="en-US" sz="1100" b="0" i="0" u="none" strike="noStrike" kern="0" cap="none" spc="0" normalizeH="0" baseline="0" noProof="0" dirty="0">
              <a:ln>
                <a:noFill/>
              </a:ln>
              <a:solidFill>
                <a:srgbClr val="474747"/>
              </a:solidFill>
              <a:effectLst/>
              <a:uLnTx/>
              <a:uFillTx/>
              <a:latin typeface="Arial" panose="020B0604020202020204"/>
              <a:ea typeface="Arial" charset="0"/>
              <a:cs typeface="IBM Eliot Sans"/>
            </a:endParaRPr>
          </a:p>
        </p:txBody>
      </p:sp>
      <p:sp>
        <p:nvSpPr>
          <p:cNvPr id="78" name="Rounded Rectangle 43">
            <a:extLst>
              <a:ext uri="{FF2B5EF4-FFF2-40B4-BE49-F238E27FC236}">
                <a16:creationId xmlns:a16="http://schemas.microsoft.com/office/drawing/2014/main" id="{E0DE190A-81F3-4160-8DD2-68348FC3CC89}"/>
              </a:ext>
            </a:extLst>
          </p:cNvPr>
          <p:cNvSpPr/>
          <p:nvPr/>
        </p:nvSpPr>
        <p:spPr>
          <a:xfrm flipH="1">
            <a:off x="5533965" y="5185125"/>
            <a:ext cx="2545398" cy="347472"/>
          </a:xfrm>
          <a:prstGeom prst="roundRect">
            <a:avLst>
              <a:gd name="adj" fmla="val 8360"/>
            </a:avLst>
          </a:prstGeom>
          <a:solidFill>
            <a:srgbClr val="4E2366"/>
          </a:solidFill>
          <a:ln w="25400" cap="flat">
            <a:noFill/>
            <a:prstDash val="solid"/>
            <a:round/>
          </a:ln>
          <a:effectLst/>
          <a:sp3d/>
        </p:spPr>
        <p:txBody>
          <a:bodyPr rot="0" spcFirstLastPara="1" vertOverflow="overflow" horzOverflow="overflow" vert="horz" wrap="square" lIns="45720" tIns="27432"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2" normalizeH="0" baseline="0" noProof="0" dirty="0">
                <a:ln>
                  <a:noFill/>
                </a:ln>
                <a:solidFill>
                  <a:srgbClr val="FFFFFF"/>
                </a:solidFill>
                <a:effectLst/>
                <a:uLnTx/>
                <a:uFillTx/>
                <a:latin typeface="Arial" panose="020B0604020202020204"/>
                <a:ea typeface="Arial" charset="0"/>
                <a:cs typeface="IBM Eliot Sans"/>
              </a:rPr>
              <a:t>Optimize</a:t>
            </a:r>
            <a:endParaRPr kumimoji="0" lang="en-US" sz="1100" b="0" i="0" u="none" strike="noStrike" kern="0" cap="none" spc="0" normalizeH="0" baseline="0" noProof="0" dirty="0">
              <a:ln>
                <a:noFill/>
              </a:ln>
              <a:solidFill>
                <a:srgbClr val="474747"/>
              </a:solidFill>
              <a:effectLst/>
              <a:uLnTx/>
              <a:uFillTx/>
              <a:latin typeface="Arial" panose="020B0604020202020204"/>
              <a:ea typeface="Arial" charset="0"/>
              <a:cs typeface="IBM Eliot Sans"/>
            </a:endParaRPr>
          </a:p>
        </p:txBody>
      </p:sp>
      <p:sp>
        <p:nvSpPr>
          <p:cNvPr id="79" name="Rounded Rectangle 44">
            <a:extLst>
              <a:ext uri="{FF2B5EF4-FFF2-40B4-BE49-F238E27FC236}">
                <a16:creationId xmlns:a16="http://schemas.microsoft.com/office/drawing/2014/main" id="{52E11FE1-8F27-4238-9F5F-37797D62B98D}"/>
              </a:ext>
            </a:extLst>
          </p:cNvPr>
          <p:cNvSpPr/>
          <p:nvPr/>
        </p:nvSpPr>
        <p:spPr>
          <a:xfrm flipH="1">
            <a:off x="5276141" y="4827300"/>
            <a:ext cx="2545398" cy="347472"/>
          </a:xfrm>
          <a:prstGeom prst="roundRect">
            <a:avLst>
              <a:gd name="adj" fmla="val 8360"/>
            </a:avLst>
          </a:prstGeom>
          <a:solidFill>
            <a:srgbClr val="84297D"/>
          </a:solidFill>
          <a:ln w="25400" cap="flat">
            <a:noFill/>
            <a:prstDash val="solid"/>
            <a:round/>
          </a:ln>
          <a:effectLst/>
          <a:sp3d/>
        </p:spPr>
        <p:txBody>
          <a:bodyPr rot="0" spcFirstLastPara="1" vertOverflow="overflow" horzOverflow="overflow" vert="horz" wrap="square" lIns="45720" tIns="27432"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2" normalizeH="0" baseline="0" noProof="0" dirty="0">
                <a:ln>
                  <a:noFill/>
                </a:ln>
                <a:solidFill>
                  <a:srgbClr val="FFFFFF"/>
                </a:solidFill>
                <a:effectLst/>
                <a:uLnTx/>
                <a:uFillTx/>
                <a:latin typeface="Arial" panose="020B0604020202020204"/>
                <a:ea typeface="Arial" charset="0"/>
                <a:cs typeface="IBM Eliot Sans"/>
              </a:rPr>
              <a:t>Manage</a:t>
            </a:r>
            <a:endParaRPr kumimoji="0" lang="en-US" sz="1100" b="0" i="0" u="none" strike="noStrike" kern="0" cap="none" spc="0" normalizeH="0" baseline="0" noProof="0" dirty="0">
              <a:ln>
                <a:noFill/>
              </a:ln>
              <a:solidFill>
                <a:srgbClr val="474747"/>
              </a:solidFill>
              <a:effectLst/>
              <a:uLnTx/>
              <a:uFillTx/>
              <a:latin typeface="Arial" panose="020B0604020202020204"/>
              <a:ea typeface="Arial" charset="0"/>
              <a:cs typeface="IBM Eliot Sans"/>
            </a:endParaRPr>
          </a:p>
        </p:txBody>
      </p:sp>
      <p:cxnSp>
        <p:nvCxnSpPr>
          <p:cNvPr id="80" name="Straight Connector 79">
            <a:extLst>
              <a:ext uri="{FF2B5EF4-FFF2-40B4-BE49-F238E27FC236}">
                <a16:creationId xmlns:a16="http://schemas.microsoft.com/office/drawing/2014/main" id="{772DF9C2-0DD3-4CC0-A3C1-1693501A73EC}"/>
              </a:ext>
            </a:extLst>
          </p:cNvPr>
          <p:cNvCxnSpPr>
            <a:cxnSpLocks/>
          </p:cNvCxnSpPr>
          <p:nvPr/>
        </p:nvCxnSpPr>
        <p:spPr>
          <a:xfrm>
            <a:off x="3117916" y="5421293"/>
            <a:ext cx="0" cy="502763"/>
          </a:xfrm>
          <a:prstGeom prst="line">
            <a:avLst/>
          </a:prstGeom>
          <a:noFill/>
          <a:ln w="28575" cap="flat" cmpd="sng">
            <a:solidFill>
              <a:srgbClr val="565656"/>
            </a:solidFill>
            <a:prstDash val="sysDot"/>
            <a:round/>
            <a:headEnd type="triangle" w="sm" len="med"/>
            <a:tailEnd type="triangle" w="sm" len="sm"/>
          </a:ln>
          <a:effectLst/>
          <a:sp3d/>
        </p:spPr>
      </p:cxnSp>
      <p:cxnSp>
        <p:nvCxnSpPr>
          <p:cNvPr id="81" name="Elbow Connector 46">
            <a:extLst>
              <a:ext uri="{FF2B5EF4-FFF2-40B4-BE49-F238E27FC236}">
                <a16:creationId xmlns:a16="http://schemas.microsoft.com/office/drawing/2014/main" id="{03630EDF-EC83-482D-A8D1-153DB41C4465}"/>
              </a:ext>
            </a:extLst>
          </p:cNvPr>
          <p:cNvCxnSpPr/>
          <p:nvPr/>
        </p:nvCxnSpPr>
        <p:spPr>
          <a:xfrm rot="5400000">
            <a:off x="9296425" y="5114411"/>
            <a:ext cx="190335" cy="584790"/>
          </a:xfrm>
          <a:prstGeom prst="bentConnector2">
            <a:avLst/>
          </a:prstGeom>
          <a:noFill/>
          <a:ln w="25400" cap="flat">
            <a:solidFill>
              <a:srgbClr val="FFFFFF"/>
            </a:solidFill>
            <a:prstDash val="solid"/>
            <a:round/>
            <a:tailEnd type="triangle"/>
          </a:ln>
          <a:effectLst/>
          <a:sp3d/>
        </p:spPr>
      </p:cxnSp>
      <p:cxnSp>
        <p:nvCxnSpPr>
          <p:cNvPr id="82" name="Elbow Connector 47">
            <a:extLst>
              <a:ext uri="{FF2B5EF4-FFF2-40B4-BE49-F238E27FC236}">
                <a16:creationId xmlns:a16="http://schemas.microsoft.com/office/drawing/2014/main" id="{60078DAF-E93D-4B37-9508-2C94AC99B119}"/>
              </a:ext>
            </a:extLst>
          </p:cNvPr>
          <p:cNvCxnSpPr/>
          <p:nvPr/>
        </p:nvCxnSpPr>
        <p:spPr>
          <a:xfrm rot="5400000">
            <a:off x="9296425" y="5114411"/>
            <a:ext cx="190335" cy="584790"/>
          </a:xfrm>
          <a:prstGeom prst="bentConnector2">
            <a:avLst/>
          </a:prstGeom>
          <a:noFill/>
          <a:ln w="25400" cap="flat">
            <a:solidFill>
              <a:srgbClr val="FFFFFF"/>
            </a:solidFill>
            <a:prstDash val="solid"/>
            <a:round/>
            <a:tailEnd type="triangle"/>
          </a:ln>
          <a:effectLst/>
          <a:sp3d/>
        </p:spPr>
      </p:cxnSp>
      <p:sp>
        <p:nvSpPr>
          <p:cNvPr id="83" name="object 6">
            <a:extLst>
              <a:ext uri="{FF2B5EF4-FFF2-40B4-BE49-F238E27FC236}">
                <a16:creationId xmlns:a16="http://schemas.microsoft.com/office/drawing/2014/main" id="{7F73FA8A-2CEF-4D82-9234-6FE03114BA7A}"/>
              </a:ext>
            </a:extLst>
          </p:cNvPr>
          <p:cNvSpPr txBox="1"/>
          <p:nvPr/>
        </p:nvSpPr>
        <p:spPr>
          <a:xfrm>
            <a:off x="1493856" y="6235079"/>
            <a:ext cx="3457505" cy="389657"/>
          </a:xfrm>
          <a:prstGeom prst="rect">
            <a:avLst/>
          </a:prstGeom>
          <a:noFill/>
        </p:spPr>
        <p:txBody>
          <a:bodyPr vert="horz" wrap="square" lIns="0" tIns="0" rIns="0" bIns="0" rtlCol="0">
            <a:noAutofit/>
          </a:bodyPr>
          <a:lstStyle/>
          <a:p>
            <a:pPr marL="5776" fontAlgn="auto">
              <a:spcBef>
                <a:spcPts val="0"/>
              </a:spcBef>
              <a:spcAft>
                <a:spcPts val="546"/>
              </a:spcAft>
              <a:buFontTx/>
              <a:buNone/>
            </a:pPr>
            <a:r>
              <a:rPr lang="en-US" sz="900" spc="-23" dirty="0">
                <a:solidFill>
                  <a:srgbClr val="AA2087"/>
                </a:solidFill>
                <a:latin typeface="IBM Plex Sans" charset="0"/>
                <a:ea typeface="IBM Plex Sans" charset="0"/>
                <a:cs typeface="IBM Plex Sans" charset="0"/>
              </a:rPr>
              <a:t>Designing superior IT solutions</a:t>
            </a:r>
            <a:br>
              <a:rPr lang="en-US" sz="900" b="0" spc="-23" dirty="0">
                <a:solidFill>
                  <a:srgbClr val="1E1E1E">
                    <a:lumMod val="75000"/>
                    <a:lumOff val="25000"/>
                  </a:srgbClr>
                </a:solidFill>
                <a:latin typeface="IBM Plex Sans" charset="0"/>
                <a:ea typeface="IBM Plex Sans" charset="0"/>
                <a:cs typeface="IBM Plex Sans" charset="0"/>
              </a:rPr>
            </a:br>
            <a:r>
              <a:rPr sz="900" b="0" spc="-5" dirty="0">
                <a:solidFill>
                  <a:srgbClr val="1E1E1E">
                    <a:lumMod val="75000"/>
                    <a:lumOff val="25000"/>
                  </a:srgbClr>
                </a:solidFill>
                <a:latin typeface="IBM Plex Sans" charset="0"/>
                <a:ea typeface="IBM Plex Sans" charset="0"/>
                <a:cs typeface="IBM Plex Sans" charset="0"/>
              </a:rPr>
              <a:t>to </a:t>
            </a:r>
            <a:r>
              <a:rPr lang="en-US" sz="900" b="0" spc="-5" dirty="0">
                <a:solidFill>
                  <a:srgbClr val="1E1E1E">
                    <a:lumMod val="75000"/>
                    <a:lumOff val="25000"/>
                  </a:srgbClr>
                </a:solidFill>
                <a:latin typeface="IBM Plex Sans" charset="0"/>
                <a:ea typeface="IBM Plex Sans" charset="0"/>
                <a:cs typeface="IBM Plex Sans" charset="0"/>
              </a:rPr>
              <a:t>more rapidly and effectively </a:t>
            </a:r>
            <a:r>
              <a:rPr lang="en-US" sz="900" b="0" spc="-9" dirty="0">
                <a:solidFill>
                  <a:srgbClr val="1E1E1E">
                    <a:lumMod val="75000"/>
                    <a:lumOff val="25000"/>
                  </a:srgbClr>
                </a:solidFill>
                <a:latin typeface="IBM Plex Sans" charset="0"/>
                <a:ea typeface="IBM Plex Sans" charset="0"/>
                <a:cs typeface="IBM Plex Sans" charset="0"/>
              </a:rPr>
              <a:t>deliver on business objectives</a:t>
            </a:r>
          </a:p>
          <a:p>
            <a:pPr marL="5776" fontAlgn="auto">
              <a:spcBef>
                <a:spcPts val="0"/>
              </a:spcBef>
              <a:spcAft>
                <a:spcPts val="546"/>
              </a:spcAft>
              <a:buFontTx/>
              <a:buNone/>
            </a:pPr>
            <a:endParaRPr lang="en-US" sz="900" b="0" dirty="0">
              <a:solidFill>
                <a:srgbClr val="1E1E1E">
                  <a:lumMod val="75000"/>
                  <a:lumOff val="25000"/>
                </a:srgbClr>
              </a:solidFill>
              <a:latin typeface="IBM Plex Sans" charset="0"/>
              <a:ea typeface="IBM Plex Sans" charset="0"/>
              <a:cs typeface="IBM Plex Sans" charset="0"/>
            </a:endParaRPr>
          </a:p>
          <a:p>
            <a:pPr marL="5776" fontAlgn="auto">
              <a:spcBef>
                <a:spcPts val="0"/>
              </a:spcBef>
              <a:spcAft>
                <a:spcPts val="546"/>
              </a:spcAft>
              <a:buFontTx/>
              <a:buNone/>
            </a:pPr>
            <a:endParaRPr sz="900" b="0" dirty="0">
              <a:solidFill>
                <a:srgbClr val="1E1E1E">
                  <a:lumMod val="75000"/>
                  <a:lumOff val="25000"/>
                </a:srgbClr>
              </a:solidFill>
              <a:latin typeface="IBM Plex Sans" charset="0"/>
              <a:ea typeface="IBM Plex Sans" charset="0"/>
              <a:cs typeface="IBM Plex Sans" charset="0"/>
            </a:endParaRPr>
          </a:p>
        </p:txBody>
      </p:sp>
      <p:sp>
        <p:nvSpPr>
          <p:cNvPr id="84" name="object 6">
            <a:extLst>
              <a:ext uri="{FF2B5EF4-FFF2-40B4-BE49-F238E27FC236}">
                <a16:creationId xmlns:a16="http://schemas.microsoft.com/office/drawing/2014/main" id="{7095CDCE-6346-4B33-924D-D5E4EA3C396B}"/>
              </a:ext>
            </a:extLst>
          </p:cNvPr>
          <p:cNvSpPr txBox="1"/>
          <p:nvPr/>
        </p:nvSpPr>
        <p:spPr>
          <a:xfrm>
            <a:off x="4848434" y="6233238"/>
            <a:ext cx="2593285" cy="389657"/>
          </a:xfrm>
          <a:prstGeom prst="rect">
            <a:avLst/>
          </a:prstGeom>
          <a:noFill/>
        </p:spPr>
        <p:txBody>
          <a:bodyPr vert="horz" wrap="square" lIns="0" tIns="0" rIns="0" bIns="0" rtlCol="0">
            <a:noAutofit/>
          </a:bodyPr>
          <a:lstStyle/>
          <a:p>
            <a:pPr marL="5776" fontAlgn="auto">
              <a:spcBef>
                <a:spcPts val="0"/>
              </a:spcBef>
              <a:spcAft>
                <a:spcPts val="546"/>
              </a:spcAft>
              <a:buFontTx/>
              <a:buNone/>
            </a:pPr>
            <a:r>
              <a:rPr lang="en-US" sz="900" spc="-23" dirty="0">
                <a:solidFill>
                  <a:srgbClr val="84297D"/>
                </a:solidFill>
                <a:latin typeface="IBM Plex Sans" charset="0"/>
                <a:ea typeface="IBM Plex Sans" charset="0"/>
                <a:cs typeface="IBM Plex Sans" charset="0"/>
              </a:rPr>
              <a:t>Managing </a:t>
            </a:r>
            <a:r>
              <a:rPr lang="en-US" sz="900" spc="-14" dirty="0">
                <a:solidFill>
                  <a:srgbClr val="84297D"/>
                </a:solidFill>
                <a:latin typeface="IBM Plex Sans" charset="0"/>
                <a:ea typeface="IBM Plex Sans" charset="0"/>
                <a:cs typeface="IBM Plex Sans" charset="0"/>
              </a:rPr>
              <a:t>IT</a:t>
            </a:r>
            <a:r>
              <a:rPr lang="en-US" sz="900" spc="-41" dirty="0">
                <a:solidFill>
                  <a:srgbClr val="84297D"/>
                </a:solidFill>
                <a:latin typeface="IBM Plex Sans" charset="0"/>
                <a:ea typeface="IBM Plex Sans" charset="0"/>
                <a:cs typeface="IBM Plex Sans" charset="0"/>
              </a:rPr>
              <a:t> </a:t>
            </a:r>
            <a:r>
              <a:rPr lang="en-US" sz="900" spc="-20" dirty="0">
                <a:solidFill>
                  <a:srgbClr val="84297D"/>
                </a:solidFill>
                <a:latin typeface="IBM Plex Sans" charset="0"/>
                <a:ea typeface="IBM Plex Sans" charset="0"/>
                <a:cs typeface="IBM Plex Sans" charset="0"/>
              </a:rPr>
              <a:t>operations </a:t>
            </a:r>
            <a:br>
              <a:rPr lang="en-US" sz="900" b="0" spc="-20" dirty="0">
                <a:solidFill>
                  <a:srgbClr val="7030A0"/>
                </a:solidFill>
                <a:latin typeface="IBM Plex Sans" charset="0"/>
                <a:ea typeface="IBM Plex Sans" charset="0"/>
                <a:cs typeface="IBM Plex Sans" charset="0"/>
              </a:rPr>
            </a:br>
            <a:r>
              <a:rPr lang="en-US" sz="900" b="0" spc="-5" dirty="0">
                <a:solidFill>
                  <a:srgbClr val="1E1E1E">
                    <a:lumMod val="75000"/>
                    <a:lumOff val="25000"/>
                  </a:srgbClr>
                </a:solidFill>
                <a:latin typeface="IBM Plex Sans" charset="0"/>
                <a:ea typeface="IBM Plex Sans" charset="0"/>
                <a:cs typeface="IBM Plex Sans" charset="0"/>
              </a:rPr>
              <a:t>to </a:t>
            </a:r>
            <a:r>
              <a:rPr lang="en-US" sz="900" b="0" spc="-9" dirty="0">
                <a:solidFill>
                  <a:srgbClr val="1E1E1E">
                    <a:lumMod val="75000"/>
                    <a:lumOff val="25000"/>
                  </a:srgbClr>
                </a:solidFill>
                <a:latin typeface="IBM Plex Sans" charset="0"/>
                <a:ea typeface="IBM Plex Sans" charset="0"/>
                <a:cs typeface="IBM Plex Sans" charset="0"/>
              </a:rPr>
              <a:t>keep </a:t>
            </a:r>
            <a:r>
              <a:rPr lang="en-US" sz="900" b="0" spc="-2" dirty="0">
                <a:solidFill>
                  <a:srgbClr val="1E1E1E">
                    <a:lumMod val="75000"/>
                    <a:lumOff val="25000"/>
                  </a:srgbClr>
                </a:solidFill>
                <a:latin typeface="IBM Plex Sans" charset="0"/>
                <a:ea typeface="IBM Plex Sans" charset="0"/>
                <a:cs typeface="IBM Plex Sans" charset="0"/>
              </a:rPr>
              <a:t>the </a:t>
            </a:r>
            <a:r>
              <a:rPr lang="en-US" sz="900" b="0" spc="-7" dirty="0">
                <a:solidFill>
                  <a:srgbClr val="1E1E1E">
                    <a:lumMod val="75000"/>
                    <a:lumOff val="25000"/>
                  </a:srgbClr>
                </a:solidFill>
                <a:latin typeface="IBM Plex Sans" charset="0"/>
                <a:ea typeface="IBM Plex Sans" charset="0"/>
                <a:cs typeface="IBM Plex Sans" charset="0"/>
              </a:rPr>
              <a:t>environment </a:t>
            </a:r>
            <a:r>
              <a:rPr lang="en-US" sz="900" b="0" spc="-9" dirty="0">
                <a:solidFill>
                  <a:srgbClr val="1E1E1E">
                    <a:lumMod val="75000"/>
                    <a:lumOff val="25000"/>
                  </a:srgbClr>
                </a:solidFill>
                <a:latin typeface="IBM Plex Sans" charset="0"/>
                <a:ea typeface="IBM Plex Sans" charset="0"/>
                <a:cs typeface="IBM Plex Sans" charset="0"/>
              </a:rPr>
              <a:t>healthy </a:t>
            </a:r>
            <a:r>
              <a:rPr lang="en-US" sz="900" b="0" spc="-2" dirty="0">
                <a:solidFill>
                  <a:srgbClr val="1E1E1E">
                    <a:lumMod val="75000"/>
                    <a:lumOff val="25000"/>
                  </a:srgbClr>
                </a:solidFill>
                <a:latin typeface="IBM Plex Sans" charset="0"/>
                <a:ea typeface="IBM Plex Sans" charset="0"/>
                <a:cs typeface="IBM Plex Sans" charset="0"/>
              </a:rPr>
              <a:t>and</a:t>
            </a:r>
            <a:r>
              <a:rPr lang="en-US" sz="900" b="0" spc="-39" dirty="0">
                <a:solidFill>
                  <a:srgbClr val="1E1E1E">
                    <a:lumMod val="75000"/>
                    <a:lumOff val="25000"/>
                  </a:srgbClr>
                </a:solidFill>
                <a:latin typeface="IBM Plex Sans" charset="0"/>
                <a:ea typeface="IBM Plex Sans" charset="0"/>
                <a:cs typeface="IBM Plex Sans" charset="0"/>
              </a:rPr>
              <a:t> </a:t>
            </a:r>
            <a:r>
              <a:rPr lang="en-US" sz="900" b="0" spc="-2" dirty="0">
                <a:solidFill>
                  <a:srgbClr val="1E1E1E">
                    <a:lumMod val="75000"/>
                    <a:lumOff val="25000"/>
                  </a:srgbClr>
                </a:solidFill>
                <a:latin typeface="IBM Plex Sans" charset="0"/>
                <a:ea typeface="IBM Plex Sans" charset="0"/>
                <a:cs typeface="IBM Plex Sans" charset="0"/>
              </a:rPr>
              <a:t>always-on</a:t>
            </a:r>
          </a:p>
          <a:p>
            <a:pPr marL="5776" fontAlgn="auto">
              <a:spcBef>
                <a:spcPts val="0"/>
              </a:spcBef>
              <a:spcAft>
                <a:spcPts val="546"/>
              </a:spcAft>
              <a:buFontTx/>
              <a:buNone/>
            </a:pPr>
            <a:endParaRPr lang="en-US" sz="900" b="0" dirty="0">
              <a:solidFill>
                <a:srgbClr val="1E1E1E">
                  <a:lumMod val="75000"/>
                  <a:lumOff val="25000"/>
                </a:srgbClr>
              </a:solidFill>
              <a:latin typeface="IBM Plex Sans" charset="0"/>
              <a:ea typeface="IBM Plex Sans" charset="0"/>
              <a:cs typeface="IBM Plex Sans" charset="0"/>
            </a:endParaRPr>
          </a:p>
          <a:p>
            <a:pPr marL="5776" fontAlgn="auto">
              <a:spcBef>
                <a:spcPts val="0"/>
              </a:spcBef>
              <a:spcAft>
                <a:spcPts val="546"/>
              </a:spcAft>
              <a:buFontTx/>
              <a:buNone/>
            </a:pPr>
            <a:endParaRPr sz="900" b="0" dirty="0">
              <a:solidFill>
                <a:srgbClr val="1E1E1E">
                  <a:lumMod val="75000"/>
                  <a:lumOff val="25000"/>
                </a:srgbClr>
              </a:solidFill>
              <a:latin typeface="IBM Plex Sans" charset="0"/>
              <a:ea typeface="IBM Plex Sans" charset="0"/>
              <a:cs typeface="IBM Plex Sans" charset="0"/>
            </a:endParaRPr>
          </a:p>
        </p:txBody>
      </p:sp>
      <p:sp>
        <p:nvSpPr>
          <p:cNvPr id="85" name="object 6">
            <a:extLst>
              <a:ext uri="{FF2B5EF4-FFF2-40B4-BE49-F238E27FC236}">
                <a16:creationId xmlns:a16="http://schemas.microsoft.com/office/drawing/2014/main" id="{2250A073-CB0C-4947-9A4E-F12D66067E27}"/>
              </a:ext>
            </a:extLst>
          </p:cNvPr>
          <p:cNvSpPr txBox="1"/>
          <p:nvPr/>
        </p:nvSpPr>
        <p:spPr>
          <a:xfrm>
            <a:off x="7588707" y="6250087"/>
            <a:ext cx="2333120" cy="370677"/>
          </a:xfrm>
          <a:prstGeom prst="rect">
            <a:avLst/>
          </a:prstGeom>
          <a:noFill/>
          <a:ln w="25400">
            <a:solidFill>
              <a:srgbClr val="EB3C3C"/>
            </a:solidFill>
            <a:prstDash val="sysDash"/>
          </a:ln>
        </p:spPr>
        <p:txBody>
          <a:bodyPr vert="horz" wrap="square" lIns="0" tIns="0" rIns="0" bIns="0" rtlCol="0">
            <a:noAutofit/>
          </a:bodyPr>
          <a:lstStyle/>
          <a:p>
            <a:pPr marL="5776" algn="ctr" fontAlgn="auto">
              <a:spcBef>
                <a:spcPts val="0"/>
              </a:spcBef>
              <a:spcAft>
                <a:spcPts val="546"/>
              </a:spcAft>
              <a:buFontTx/>
              <a:buNone/>
            </a:pPr>
            <a:r>
              <a:rPr lang="en-US" sz="900" spc="-23" dirty="0">
                <a:solidFill>
                  <a:srgbClr val="4D2366"/>
                </a:solidFill>
                <a:latin typeface="IBM Plex Sans" charset="0"/>
                <a:ea typeface="IBM Plex Sans" charset="0"/>
                <a:cs typeface="IBM Plex Sans" charset="0"/>
              </a:rPr>
              <a:t>Optimizing IT performance </a:t>
            </a:r>
            <a:br>
              <a:rPr lang="en-US" sz="900" b="0" spc="-23" dirty="0">
                <a:solidFill>
                  <a:srgbClr val="7030A0"/>
                </a:solidFill>
                <a:latin typeface="IBM Plex Sans" charset="0"/>
                <a:ea typeface="IBM Plex Sans" charset="0"/>
                <a:cs typeface="IBM Plex Sans" charset="0"/>
              </a:rPr>
            </a:br>
            <a:r>
              <a:rPr lang="en-US" sz="900" b="0" spc="-5" dirty="0">
                <a:solidFill>
                  <a:srgbClr val="1E1E1E">
                    <a:lumMod val="75000"/>
                    <a:lumOff val="25000"/>
                  </a:srgbClr>
                </a:solidFill>
                <a:latin typeface="IBM Plex Sans" charset="0"/>
                <a:ea typeface="IBM Plex Sans" charset="0"/>
                <a:cs typeface="IBM Plex Sans" charset="0"/>
              </a:rPr>
              <a:t>to continuously </a:t>
            </a:r>
            <a:r>
              <a:rPr lang="en-US" sz="900" b="0" spc="-9" dirty="0">
                <a:solidFill>
                  <a:srgbClr val="1E1E1E">
                    <a:lumMod val="75000"/>
                    <a:lumOff val="25000"/>
                  </a:srgbClr>
                </a:solidFill>
                <a:latin typeface="IBM Plex Sans" charset="0"/>
                <a:ea typeface="IBM Plex Sans" charset="0"/>
                <a:cs typeface="IBM Plex Sans" charset="0"/>
              </a:rPr>
              <a:t>improve business outcomes</a:t>
            </a:r>
            <a:endParaRPr lang="en-US" sz="900" b="0" dirty="0">
              <a:solidFill>
                <a:srgbClr val="1E1E1E">
                  <a:lumMod val="75000"/>
                  <a:lumOff val="25000"/>
                </a:srgbClr>
              </a:solidFill>
              <a:latin typeface="IBM Plex Sans" charset="0"/>
              <a:ea typeface="IBM Plex Sans" charset="0"/>
              <a:cs typeface="IBM Plex Sans" charset="0"/>
            </a:endParaRPr>
          </a:p>
          <a:p>
            <a:pPr marL="5776" algn="ctr" fontAlgn="auto">
              <a:spcBef>
                <a:spcPts val="0"/>
              </a:spcBef>
              <a:spcAft>
                <a:spcPts val="546"/>
              </a:spcAft>
              <a:buFontTx/>
              <a:buNone/>
            </a:pPr>
            <a:endParaRPr lang="en-US" sz="900" b="0" dirty="0">
              <a:solidFill>
                <a:srgbClr val="1E1E1E">
                  <a:lumMod val="75000"/>
                  <a:lumOff val="25000"/>
                </a:srgbClr>
              </a:solidFill>
              <a:latin typeface="IBM Plex Sans" charset="0"/>
              <a:ea typeface="IBM Plex Sans" charset="0"/>
              <a:cs typeface="IBM Plex Sans" charset="0"/>
            </a:endParaRPr>
          </a:p>
          <a:p>
            <a:pPr marL="5776" algn="ctr" fontAlgn="auto">
              <a:spcBef>
                <a:spcPts val="0"/>
              </a:spcBef>
              <a:spcAft>
                <a:spcPts val="546"/>
              </a:spcAft>
              <a:buFontTx/>
              <a:buNone/>
            </a:pPr>
            <a:endParaRPr sz="900" b="0" dirty="0">
              <a:solidFill>
                <a:srgbClr val="1E1E1E">
                  <a:lumMod val="75000"/>
                  <a:lumOff val="25000"/>
                </a:srgbClr>
              </a:solidFill>
              <a:latin typeface="IBM Plex Sans" charset="0"/>
              <a:ea typeface="IBM Plex Sans" charset="0"/>
              <a:cs typeface="IBM Plex Sans" charset="0"/>
            </a:endParaRPr>
          </a:p>
        </p:txBody>
      </p:sp>
      <p:sp>
        <p:nvSpPr>
          <p:cNvPr id="86" name="Rectangle: Rounded Corners 2">
            <a:extLst>
              <a:ext uri="{FF2B5EF4-FFF2-40B4-BE49-F238E27FC236}">
                <a16:creationId xmlns:a16="http://schemas.microsoft.com/office/drawing/2014/main" id="{6097F766-03A4-4551-AB9C-1D15A094E556}"/>
              </a:ext>
            </a:extLst>
          </p:cNvPr>
          <p:cNvSpPr/>
          <p:nvPr/>
        </p:nvSpPr>
        <p:spPr>
          <a:xfrm>
            <a:off x="8081215" y="3969037"/>
            <a:ext cx="913826" cy="1994519"/>
          </a:xfrm>
          <a:prstGeom prst="roundRect">
            <a:avLst>
              <a:gd name="adj" fmla="val 8706"/>
            </a:avLst>
          </a:prstGeom>
          <a:solidFill>
            <a:srgbClr val="26576B">
              <a:alpha val="75000"/>
            </a:srgbClr>
          </a:solidFill>
          <a:ln w="25400" cap="flat" cmpd="sng" algn="ctr">
            <a:solidFill>
              <a:srgbClr val="EB3C3C"/>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dirty="0">
                <a:ln>
                  <a:noFill/>
                </a:ln>
                <a:solidFill>
                  <a:srgbClr val="FFFFFF"/>
                </a:solidFill>
                <a:effectLst/>
                <a:uLnTx/>
                <a:uFillTx/>
                <a:latin typeface="Arial" panose="020B0604020202020204"/>
                <a:ea typeface="+mn-ea"/>
                <a:cs typeface="+mn-cs"/>
              </a:rPr>
              <a:t>Cognitive Delivery Insights</a:t>
            </a:r>
            <a:br>
              <a:rPr kumimoji="0" lang="en-AU" sz="105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AU" sz="1050" b="0" i="0" u="none" strike="noStrike" kern="0" cap="none" spc="0" normalizeH="0" baseline="0" noProof="0" dirty="0">
                <a:ln>
                  <a:noFill/>
                </a:ln>
                <a:solidFill>
                  <a:srgbClr val="FFFFFF"/>
                </a:solidFill>
                <a:effectLst/>
                <a:uLnTx/>
                <a:uFillTx/>
                <a:latin typeface="Arial" panose="020B0604020202020204"/>
                <a:ea typeface="+mn-ea"/>
                <a:cs typeface="+mn-cs"/>
              </a:rPr>
              <a:t>(CDI)</a:t>
            </a:r>
          </a:p>
        </p:txBody>
      </p:sp>
      <p:sp>
        <p:nvSpPr>
          <p:cNvPr id="87" name="Rectangle 86">
            <a:extLst>
              <a:ext uri="{FF2B5EF4-FFF2-40B4-BE49-F238E27FC236}">
                <a16:creationId xmlns:a16="http://schemas.microsoft.com/office/drawing/2014/main" id="{6276A3D0-7BEF-4E47-9644-23A49032256D}"/>
              </a:ext>
            </a:extLst>
          </p:cNvPr>
          <p:cNvSpPr/>
          <p:nvPr/>
        </p:nvSpPr>
        <p:spPr>
          <a:xfrm>
            <a:off x="302982" y="1375019"/>
            <a:ext cx="11407115" cy="2203680"/>
          </a:xfrm>
          <a:prstGeom prst="rect">
            <a:avLst/>
          </a:prstGeom>
        </p:spPr>
        <p:txBody>
          <a:bodyPr wrap="square">
            <a:spAutoFit/>
          </a:bodyPr>
          <a:lstStyle/>
          <a:p>
            <a:pPr>
              <a:buNone/>
            </a:pPr>
            <a:r>
              <a:rPr lang="en-US" b="0" dirty="0"/>
              <a:t>Through a single pane of glass, CDI extends GTS managed accounts delivery acumen by providing a catalogue of </a:t>
            </a:r>
            <a:r>
              <a:rPr lang="en-US" dirty="0"/>
              <a:t>analytics insights </a:t>
            </a:r>
            <a:r>
              <a:rPr lang="en-US" b="0" dirty="0"/>
              <a:t>from the Operational Data of the managed accounts. This data is stored in a GTS </a:t>
            </a:r>
            <a:r>
              <a:rPr lang="en-US" dirty="0"/>
              <a:t>Data Lake </a:t>
            </a:r>
          </a:p>
          <a:p>
            <a:pPr marL="534988" lvl="1" indent="-177800"/>
            <a:r>
              <a:rPr lang="en-US" b="0" dirty="0"/>
              <a:t>The operational data is collected by the different tools that manage </a:t>
            </a:r>
            <a:r>
              <a:rPr lang="en-GB" b="0" dirty="0"/>
              <a:t>the client’s environment and stored in the data lake.  The environment could be of any of the following types - traditional, cloud, hybrid – as far as the management tools are integrated into CDI. The operational data is historical, real-time and curated operational data</a:t>
            </a:r>
          </a:p>
          <a:p>
            <a:pPr marL="534988" lvl="1" indent="-177800"/>
            <a:r>
              <a:rPr lang="en-GB" altLang="en-US" b="0" dirty="0"/>
              <a:t>The analytics insights are derived from this operational data and stored within the data lake - </a:t>
            </a:r>
            <a:r>
              <a:rPr lang="en-GB" b="0" dirty="0"/>
              <a:t>automation content, patterns,  meta data, e.g. data catalogues, taxonomies, classifiers, rules. These insights can correlate data from the multiple data sources to extend delivery insight for a given client and also get cross accounts insights. All these insights enable improved decisions, increased control of operations and improved communication. </a:t>
            </a:r>
          </a:p>
        </p:txBody>
      </p:sp>
      <p:grpSp>
        <p:nvGrpSpPr>
          <p:cNvPr id="96" name="Group 95">
            <a:extLst>
              <a:ext uri="{FF2B5EF4-FFF2-40B4-BE49-F238E27FC236}">
                <a16:creationId xmlns:a16="http://schemas.microsoft.com/office/drawing/2014/main" id="{FA31F2A8-3924-4CE3-ADBB-98D9F32DEB5A}"/>
              </a:ext>
            </a:extLst>
          </p:cNvPr>
          <p:cNvGrpSpPr/>
          <p:nvPr/>
        </p:nvGrpSpPr>
        <p:grpSpPr>
          <a:xfrm>
            <a:off x="752182" y="5590261"/>
            <a:ext cx="659154" cy="659154"/>
            <a:chOff x="202358" y="2766592"/>
            <a:chExt cx="659154" cy="659154"/>
          </a:xfrm>
        </p:grpSpPr>
        <p:pic>
          <p:nvPicPr>
            <p:cNvPr id="94" name="Picture 37">
              <a:extLst>
                <a:ext uri="{FF2B5EF4-FFF2-40B4-BE49-F238E27FC236}">
                  <a16:creationId xmlns:a16="http://schemas.microsoft.com/office/drawing/2014/main" id="{ABE9BE86-7B96-4D3F-B4FA-E6216CEC09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358" y="2766592"/>
              <a:ext cx="659154" cy="6591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5" name="TextBox 94">
              <a:extLst>
                <a:ext uri="{FF2B5EF4-FFF2-40B4-BE49-F238E27FC236}">
                  <a16:creationId xmlns:a16="http://schemas.microsoft.com/office/drawing/2014/main" id="{E16E8C00-F5A9-4B94-BBFD-F7B6F35F5790}"/>
                </a:ext>
              </a:extLst>
            </p:cNvPr>
            <p:cNvSpPr txBox="1"/>
            <p:nvPr/>
          </p:nvSpPr>
          <p:spPr>
            <a:xfrm>
              <a:off x="348515" y="2837318"/>
              <a:ext cx="327334" cy="400110"/>
            </a:xfrm>
            <a:prstGeom prst="rect">
              <a:avLst/>
            </a:prstGeom>
            <a:noFill/>
          </p:spPr>
          <p:txBody>
            <a:bodyPr wrap="none" rtlCol="0">
              <a:spAutoFit/>
            </a:bodyPr>
            <a:lstStyle/>
            <a:p>
              <a:pPr>
                <a:buNone/>
              </a:pPr>
              <a:r>
                <a:rPr lang="en-US" sz="2000" dirty="0"/>
                <a:t>1</a:t>
              </a:r>
            </a:p>
          </p:txBody>
        </p:sp>
      </p:grpSp>
      <p:grpSp>
        <p:nvGrpSpPr>
          <p:cNvPr id="97" name="Group 96">
            <a:extLst>
              <a:ext uri="{FF2B5EF4-FFF2-40B4-BE49-F238E27FC236}">
                <a16:creationId xmlns:a16="http://schemas.microsoft.com/office/drawing/2014/main" id="{8D43D510-40F4-4FA6-AA10-20836F188DD1}"/>
              </a:ext>
            </a:extLst>
          </p:cNvPr>
          <p:cNvGrpSpPr/>
          <p:nvPr/>
        </p:nvGrpSpPr>
        <p:grpSpPr>
          <a:xfrm>
            <a:off x="773401" y="3772765"/>
            <a:ext cx="693244" cy="675541"/>
            <a:chOff x="202358" y="2766592"/>
            <a:chExt cx="659154" cy="659154"/>
          </a:xfrm>
        </p:grpSpPr>
        <p:pic>
          <p:nvPicPr>
            <p:cNvPr id="98" name="Picture 37">
              <a:extLst>
                <a:ext uri="{FF2B5EF4-FFF2-40B4-BE49-F238E27FC236}">
                  <a16:creationId xmlns:a16="http://schemas.microsoft.com/office/drawing/2014/main" id="{E3F80FA5-B81A-4A0A-8069-143DFBA67C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358" y="2766592"/>
              <a:ext cx="659154" cy="6591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9" name="TextBox 98">
              <a:extLst>
                <a:ext uri="{FF2B5EF4-FFF2-40B4-BE49-F238E27FC236}">
                  <a16:creationId xmlns:a16="http://schemas.microsoft.com/office/drawing/2014/main" id="{EBBE3A58-46FF-4BF9-A060-40D3678DB3F4}"/>
                </a:ext>
              </a:extLst>
            </p:cNvPr>
            <p:cNvSpPr txBox="1"/>
            <p:nvPr/>
          </p:nvSpPr>
          <p:spPr>
            <a:xfrm>
              <a:off x="348515" y="2837318"/>
              <a:ext cx="327334" cy="400110"/>
            </a:xfrm>
            <a:prstGeom prst="rect">
              <a:avLst/>
            </a:prstGeom>
            <a:noFill/>
          </p:spPr>
          <p:txBody>
            <a:bodyPr wrap="none" rtlCol="0">
              <a:spAutoFit/>
            </a:bodyPr>
            <a:lstStyle/>
            <a:p>
              <a:pPr>
                <a:buNone/>
              </a:pPr>
              <a:r>
                <a:rPr lang="en-US" sz="2000" dirty="0"/>
                <a:t>2</a:t>
              </a:r>
            </a:p>
          </p:txBody>
        </p:sp>
      </p:grpSp>
      <p:cxnSp>
        <p:nvCxnSpPr>
          <p:cNvPr id="100" name="Straight Connector 99">
            <a:extLst>
              <a:ext uri="{FF2B5EF4-FFF2-40B4-BE49-F238E27FC236}">
                <a16:creationId xmlns:a16="http://schemas.microsoft.com/office/drawing/2014/main" id="{6D405F16-0327-4C1F-9E9C-16DA67499FDF}"/>
              </a:ext>
            </a:extLst>
          </p:cNvPr>
          <p:cNvCxnSpPr>
            <a:cxnSpLocks/>
          </p:cNvCxnSpPr>
          <p:nvPr/>
        </p:nvCxnSpPr>
        <p:spPr>
          <a:xfrm>
            <a:off x="2481768" y="5421293"/>
            <a:ext cx="5953" cy="510825"/>
          </a:xfrm>
          <a:prstGeom prst="line">
            <a:avLst/>
          </a:prstGeom>
          <a:noFill/>
          <a:ln w="28575" cap="flat" cmpd="sng">
            <a:solidFill>
              <a:srgbClr val="565656"/>
            </a:solidFill>
            <a:prstDash val="sysDot"/>
            <a:round/>
            <a:headEnd type="triangle" w="sm" len="med"/>
            <a:tailEnd type="triangle" w="sm" len="sm"/>
          </a:ln>
          <a:effectLst/>
          <a:sp3d/>
        </p:spPr>
      </p:cxnSp>
      <p:cxnSp>
        <p:nvCxnSpPr>
          <p:cNvPr id="101" name="Straight Connector 100">
            <a:extLst>
              <a:ext uri="{FF2B5EF4-FFF2-40B4-BE49-F238E27FC236}">
                <a16:creationId xmlns:a16="http://schemas.microsoft.com/office/drawing/2014/main" id="{AEAECC58-8E54-4A83-8ED7-260159E9DE39}"/>
              </a:ext>
            </a:extLst>
          </p:cNvPr>
          <p:cNvCxnSpPr>
            <a:cxnSpLocks/>
          </p:cNvCxnSpPr>
          <p:nvPr/>
        </p:nvCxnSpPr>
        <p:spPr>
          <a:xfrm>
            <a:off x="1919536" y="5421293"/>
            <a:ext cx="0" cy="510825"/>
          </a:xfrm>
          <a:prstGeom prst="line">
            <a:avLst/>
          </a:prstGeom>
          <a:noFill/>
          <a:ln w="28575" cap="flat" cmpd="sng">
            <a:solidFill>
              <a:srgbClr val="565656"/>
            </a:solidFill>
            <a:prstDash val="sysDot"/>
            <a:round/>
            <a:headEnd type="triangle" w="sm" len="med"/>
            <a:tailEnd type="triangle" w="sm" len="sm"/>
          </a:ln>
          <a:effectLst/>
          <a:sp3d/>
        </p:spPr>
      </p:cxnSp>
      <p:sp>
        <p:nvSpPr>
          <p:cNvPr id="7" name="Date Placeholder 6">
            <a:extLst>
              <a:ext uri="{FF2B5EF4-FFF2-40B4-BE49-F238E27FC236}">
                <a16:creationId xmlns:a16="http://schemas.microsoft.com/office/drawing/2014/main" id="{70D3BC15-47D8-47C7-AC4F-B23C6D684777}"/>
              </a:ext>
            </a:extLst>
          </p:cNvPr>
          <p:cNvSpPr>
            <a:spLocks noGrp="1"/>
          </p:cNvSpPr>
          <p:nvPr>
            <p:ph type="dt" sz="half" idx="12"/>
          </p:nvPr>
        </p:nvSpPr>
        <p:spPr/>
        <p:txBody>
          <a:bodyPr/>
          <a:lstStyle/>
          <a:p>
            <a:pPr>
              <a:spcBef>
                <a:spcPct val="0"/>
              </a:spcBef>
              <a:buFontTx/>
              <a:buNone/>
            </a:pPr>
            <a:fld id="{E9B89BF6-E47C-4AC0-A275-720461662343}" type="datetime4">
              <a:rPr lang="en-AU" smtClean="0"/>
              <a:t>26 January 2018</a:t>
            </a:fld>
            <a:endParaRPr lang="en-AU"/>
          </a:p>
        </p:txBody>
      </p:sp>
      <p:sp>
        <p:nvSpPr>
          <p:cNvPr id="8" name="Footer Placeholder 7">
            <a:extLst>
              <a:ext uri="{FF2B5EF4-FFF2-40B4-BE49-F238E27FC236}">
                <a16:creationId xmlns:a16="http://schemas.microsoft.com/office/drawing/2014/main" id="{708AA06F-C5BA-4A7D-B9EF-8E8713678C3D}"/>
              </a:ext>
            </a:extLst>
          </p:cNvPr>
          <p:cNvSpPr>
            <a:spLocks noGrp="1"/>
          </p:cNvSpPr>
          <p:nvPr>
            <p:ph type="ftr" sz="quarter" idx="10"/>
          </p:nvPr>
        </p:nvSpPr>
        <p:spPr/>
        <p:txBody>
          <a:bodyPr/>
          <a:lstStyle/>
          <a:p>
            <a:r>
              <a:rPr lang="en-US"/>
              <a:t>IBM Services Platform with Watson   |   IBM Confidential </a:t>
            </a:r>
            <a:endParaRPr lang="en-AU"/>
          </a:p>
        </p:txBody>
      </p:sp>
      <p:sp>
        <p:nvSpPr>
          <p:cNvPr id="9" name="Slide Number Placeholder 8">
            <a:extLst>
              <a:ext uri="{FF2B5EF4-FFF2-40B4-BE49-F238E27FC236}">
                <a16:creationId xmlns:a16="http://schemas.microsoft.com/office/drawing/2014/main" id="{D4BD3D02-2B54-4688-918D-096CD4A3F943}"/>
              </a:ext>
            </a:extLst>
          </p:cNvPr>
          <p:cNvSpPr>
            <a:spLocks noGrp="1"/>
          </p:cNvSpPr>
          <p:nvPr>
            <p:ph type="sldNum" sz="quarter" idx="11"/>
          </p:nvPr>
        </p:nvSpPr>
        <p:spPr/>
        <p:txBody>
          <a:bodyPr/>
          <a:lstStyle/>
          <a:p>
            <a:fld id="{F0FFBA74-A297-476A-9576-5FA25982D35F}" type="slidenum">
              <a:rPr lang="en-AU" smtClean="0"/>
              <a:pPr/>
              <a:t>3</a:t>
            </a:fld>
            <a:endParaRPr lang="en-AU"/>
          </a:p>
        </p:txBody>
      </p:sp>
    </p:spTree>
    <p:extLst>
      <p:ext uri="{BB962C8B-B14F-4D97-AF65-F5344CB8AC3E}">
        <p14:creationId xmlns:p14="http://schemas.microsoft.com/office/powerpoint/2010/main" val="1695289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CDI Data Lake scope </a:t>
            </a:r>
            <a:endParaRPr lang="en-US" dirty="0"/>
          </a:p>
        </p:txBody>
      </p:sp>
      <p:pic>
        <p:nvPicPr>
          <p:cNvPr id="4" name="Picture 3">
            <a:extLst>
              <a:ext uri="{FF2B5EF4-FFF2-40B4-BE49-F238E27FC236}">
                <a16:creationId xmlns:a16="http://schemas.microsoft.com/office/drawing/2014/main" id="{A1CD0231-8DF1-4590-B05A-555B9CFEA15B}"/>
              </a:ext>
            </a:extLst>
          </p:cNvPr>
          <p:cNvPicPr>
            <a:picLocks noChangeAspect="1"/>
          </p:cNvPicPr>
          <p:nvPr/>
        </p:nvPicPr>
        <p:blipFill>
          <a:blip r:embed="rId2"/>
          <a:stretch>
            <a:fillRect/>
          </a:stretch>
        </p:blipFill>
        <p:spPr>
          <a:xfrm>
            <a:off x="9371990" y="487106"/>
            <a:ext cx="2188777" cy="635239"/>
          </a:xfrm>
          <a:prstGeom prst="rect">
            <a:avLst/>
          </a:prstGeom>
        </p:spPr>
      </p:pic>
      <p:sp>
        <p:nvSpPr>
          <p:cNvPr id="5" name="Rectangle 4">
            <a:extLst>
              <a:ext uri="{FF2B5EF4-FFF2-40B4-BE49-F238E27FC236}">
                <a16:creationId xmlns:a16="http://schemas.microsoft.com/office/drawing/2014/main" id="{7F0395DE-6B50-4E3E-AB9E-468F09A32274}"/>
              </a:ext>
            </a:extLst>
          </p:cNvPr>
          <p:cNvSpPr/>
          <p:nvPr/>
        </p:nvSpPr>
        <p:spPr bwMode="auto">
          <a:xfrm>
            <a:off x="9389195" y="834591"/>
            <a:ext cx="2446924" cy="248722"/>
          </a:xfrm>
          <a:prstGeom prst="rect">
            <a:avLst/>
          </a:prstGeom>
          <a:noFill/>
          <a:ln w="158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9BD608D-F9A4-4B63-A347-B70E45B4ACD4}"/>
              </a:ext>
            </a:extLst>
          </p:cNvPr>
          <p:cNvSpPr txBox="1"/>
          <p:nvPr/>
        </p:nvSpPr>
        <p:spPr>
          <a:xfrm>
            <a:off x="355884" y="1260658"/>
            <a:ext cx="11204883" cy="1341906"/>
          </a:xfrm>
          <a:prstGeom prst="rect">
            <a:avLst/>
          </a:prstGeom>
          <a:noFill/>
        </p:spPr>
        <p:txBody>
          <a:bodyPr wrap="square" rtlCol="0">
            <a:spAutoFit/>
          </a:bodyPr>
          <a:lstStyle/>
          <a:p>
            <a:pPr>
              <a:buNone/>
            </a:pPr>
            <a:r>
              <a:rPr lang="en-US" b="0" dirty="0"/>
              <a:t>Tools used by the </a:t>
            </a:r>
            <a:r>
              <a:rPr lang="en-US" dirty="0"/>
              <a:t>different management services </a:t>
            </a:r>
            <a:r>
              <a:rPr lang="en-US" b="0" dirty="0"/>
              <a:t>(incident management, event management, capacity management, asset management, automation, etc..) provide both historical and real time information on the client’s environment. They collect an important volume of information and key data for their services.  </a:t>
            </a:r>
          </a:p>
          <a:p>
            <a:pPr>
              <a:buNone/>
            </a:pPr>
            <a:endParaRPr lang="en-US" b="0" dirty="0"/>
          </a:p>
          <a:p>
            <a:endParaRPr lang="en-US" dirty="0"/>
          </a:p>
        </p:txBody>
      </p:sp>
      <p:sp>
        <p:nvSpPr>
          <p:cNvPr id="24" name="Rounded Rectangle 15">
            <a:extLst>
              <a:ext uri="{FF2B5EF4-FFF2-40B4-BE49-F238E27FC236}">
                <a16:creationId xmlns:a16="http://schemas.microsoft.com/office/drawing/2014/main" id="{6A8A37E1-2377-4455-8273-08CD39AD153E}"/>
              </a:ext>
            </a:extLst>
          </p:cNvPr>
          <p:cNvSpPr/>
          <p:nvPr/>
        </p:nvSpPr>
        <p:spPr>
          <a:xfrm flipH="1">
            <a:off x="5862847" y="2487573"/>
            <a:ext cx="5629975" cy="457200"/>
          </a:xfrm>
          <a:prstGeom prst="roundRect">
            <a:avLst>
              <a:gd name="adj" fmla="val 4549"/>
            </a:avLst>
          </a:prstGeom>
          <a:solidFill>
            <a:srgbClr val="7EAFEC"/>
          </a:solidFill>
          <a:ln w="25400" cap="flat">
            <a:solidFill>
              <a:srgbClr val="EB3C3C"/>
            </a:solidFill>
            <a:prstDash val="sysDash"/>
            <a:round/>
          </a:ln>
          <a:effectLst/>
          <a:sp3d/>
        </p:spPr>
        <p:txBody>
          <a:bodyPr rot="0" spcFirstLastPara="1" vertOverflow="overflow" horzOverflow="overflow" vert="horz" wrap="square" lIns="64008" tIns="45720"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9" normalizeH="0" baseline="0" noProof="0" dirty="0">
                <a:ln>
                  <a:noFill/>
                </a:ln>
                <a:effectLst/>
                <a:uLnTx/>
                <a:uFillTx/>
                <a:latin typeface="Arial" panose="020B0604020202020204"/>
                <a:ea typeface="IBM Eliot Sans Text" charset="0"/>
                <a:cs typeface="IBM Eliot Sans"/>
              </a:rPr>
              <a:t>Client Insight Dashboards</a:t>
            </a:r>
            <a:endParaRPr kumimoji="0" lang="en-US" sz="1100" i="0" u="none" strike="noStrike" kern="0" cap="none" spc="0" normalizeH="0" baseline="0" noProof="0" dirty="0">
              <a:ln>
                <a:noFill/>
              </a:ln>
              <a:effectLst/>
              <a:uLnTx/>
              <a:uFillTx/>
              <a:latin typeface="Arial" panose="020B0604020202020204"/>
              <a:ea typeface="IBM Eliot Sans Text" charset="0"/>
              <a:cs typeface="IBM Eliot Sans"/>
            </a:endParaRPr>
          </a:p>
        </p:txBody>
      </p:sp>
      <p:pic>
        <p:nvPicPr>
          <p:cNvPr id="8" name="Picture 7">
            <a:extLst>
              <a:ext uri="{FF2B5EF4-FFF2-40B4-BE49-F238E27FC236}">
                <a16:creationId xmlns:a16="http://schemas.microsoft.com/office/drawing/2014/main" id="{C5D23528-BDEA-4CD1-887D-0F92CC3C34B6}"/>
              </a:ext>
            </a:extLst>
          </p:cNvPr>
          <p:cNvPicPr>
            <a:picLocks noChangeAspect="1"/>
          </p:cNvPicPr>
          <p:nvPr/>
        </p:nvPicPr>
        <p:blipFill>
          <a:blip r:embed="rId3"/>
          <a:stretch>
            <a:fillRect/>
          </a:stretch>
        </p:blipFill>
        <p:spPr>
          <a:xfrm>
            <a:off x="5087888" y="3045171"/>
            <a:ext cx="6404934" cy="2274133"/>
          </a:xfrm>
          <a:prstGeom prst="rect">
            <a:avLst/>
          </a:prstGeom>
        </p:spPr>
      </p:pic>
      <p:sp>
        <p:nvSpPr>
          <p:cNvPr id="27" name="Rounded Rectangle 14">
            <a:extLst>
              <a:ext uri="{FF2B5EF4-FFF2-40B4-BE49-F238E27FC236}">
                <a16:creationId xmlns:a16="http://schemas.microsoft.com/office/drawing/2014/main" id="{8FCD03E1-36D7-424E-90AE-2030AF44045C}"/>
              </a:ext>
            </a:extLst>
          </p:cNvPr>
          <p:cNvSpPr/>
          <p:nvPr/>
        </p:nvSpPr>
        <p:spPr>
          <a:xfrm flipH="1">
            <a:off x="5807968" y="3258857"/>
            <a:ext cx="5616624" cy="457200"/>
          </a:xfrm>
          <a:prstGeom prst="roundRect">
            <a:avLst>
              <a:gd name="adj" fmla="val 3919"/>
            </a:avLst>
          </a:prstGeom>
          <a:noFill/>
          <a:ln w="25400" cap="flat">
            <a:solidFill>
              <a:srgbClr val="FF0000"/>
            </a:solidFill>
            <a:prstDash val="sysDash"/>
            <a:round/>
          </a:ln>
          <a:effectLst/>
          <a:sp3d/>
        </p:spPr>
        <p:txBody>
          <a:bodyPr rot="0" spcFirstLastPara="1" vertOverflow="overflow" horzOverflow="overflow" vert="horz" wrap="square" lIns="64008" tIns="45720"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endParaRPr kumimoji="0" lang="en-US" sz="1100" i="0" u="none" strike="noStrike" kern="0" cap="none" spc="7" normalizeH="0" baseline="0" noProof="0" dirty="0">
              <a:ln>
                <a:noFill/>
              </a:ln>
              <a:effectLst/>
              <a:uLnTx/>
              <a:uFillTx/>
              <a:latin typeface="Arial" panose="020B0604020202020204"/>
              <a:ea typeface="IBM Eliot Sans Text" charset="0"/>
              <a:cs typeface="IBM Eliot Sans"/>
            </a:endParaRPr>
          </a:p>
        </p:txBody>
      </p:sp>
      <p:sp>
        <p:nvSpPr>
          <p:cNvPr id="25" name="Rectangle: Rounded Corners 2">
            <a:extLst>
              <a:ext uri="{FF2B5EF4-FFF2-40B4-BE49-F238E27FC236}">
                <a16:creationId xmlns:a16="http://schemas.microsoft.com/office/drawing/2014/main" id="{F84C827C-D38C-401D-AAA2-760511BEF586}"/>
              </a:ext>
            </a:extLst>
          </p:cNvPr>
          <p:cNvSpPr/>
          <p:nvPr/>
        </p:nvSpPr>
        <p:spPr>
          <a:xfrm>
            <a:off x="11200353" y="2211368"/>
            <a:ext cx="913826" cy="2056418"/>
          </a:xfrm>
          <a:prstGeom prst="roundRect">
            <a:avLst>
              <a:gd name="adj" fmla="val 8706"/>
            </a:avLst>
          </a:prstGeom>
          <a:solidFill>
            <a:srgbClr val="26576B"/>
          </a:solidFill>
          <a:ln w="25400" cap="flat" cmpd="sng" algn="ctr">
            <a:solidFill>
              <a:srgbClr val="EB3C3C"/>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dirty="0">
                <a:ln>
                  <a:noFill/>
                </a:ln>
                <a:solidFill>
                  <a:srgbClr val="FFFFFF"/>
                </a:solidFill>
                <a:effectLst/>
                <a:uLnTx/>
                <a:uFillTx/>
                <a:latin typeface="Arial" panose="020B0604020202020204"/>
                <a:ea typeface="+mn-ea"/>
                <a:cs typeface="+mn-cs"/>
              </a:rPr>
              <a:t>Cognitive Delivery Insights</a:t>
            </a:r>
            <a:br>
              <a:rPr kumimoji="0" lang="en-AU" sz="105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AU" sz="1050" b="0" i="0" u="none" strike="noStrike" kern="0" cap="none" spc="0" normalizeH="0" baseline="0" noProof="0" dirty="0">
                <a:ln>
                  <a:noFill/>
                </a:ln>
                <a:solidFill>
                  <a:srgbClr val="FFFFFF"/>
                </a:solidFill>
                <a:effectLst/>
                <a:uLnTx/>
                <a:uFillTx/>
                <a:latin typeface="Arial" panose="020B0604020202020204"/>
                <a:ea typeface="+mn-ea"/>
                <a:cs typeface="+mn-cs"/>
              </a:rPr>
              <a:t>(CDI)</a:t>
            </a:r>
          </a:p>
        </p:txBody>
      </p:sp>
      <p:sp>
        <p:nvSpPr>
          <p:cNvPr id="22" name="Rectangle 21">
            <a:extLst>
              <a:ext uri="{FF2B5EF4-FFF2-40B4-BE49-F238E27FC236}">
                <a16:creationId xmlns:a16="http://schemas.microsoft.com/office/drawing/2014/main" id="{F87DC103-5D6A-46E0-9DEB-C82CD5D55A1D}"/>
              </a:ext>
            </a:extLst>
          </p:cNvPr>
          <p:cNvSpPr/>
          <p:nvPr/>
        </p:nvSpPr>
        <p:spPr bwMode="auto">
          <a:xfrm>
            <a:off x="5951984" y="5693840"/>
            <a:ext cx="1440160" cy="255440"/>
          </a:xfrm>
          <a:prstGeom prst="rect">
            <a:avLst/>
          </a:prstGeom>
          <a:solidFill>
            <a:srgbClr val="6CF0D4"/>
          </a:solidFill>
          <a:ln>
            <a:noFill/>
          </a:ln>
          <a:effectLst/>
          <a:ex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40000"/>
              </a:spcBef>
              <a:spcAft>
                <a:spcPct val="0"/>
              </a:spcAft>
              <a:buClrTx/>
              <a:buSzTx/>
              <a:buNone/>
              <a:tabLst/>
            </a:pPr>
            <a:r>
              <a:rPr kumimoji="0" lang="en-US" sz="11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Traditional IT</a:t>
            </a:r>
          </a:p>
        </p:txBody>
      </p:sp>
      <p:sp>
        <p:nvSpPr>
          <p:cNvPr id="31" name="Rectangle 30">
            <a:extLst>
              <a:ext uri="{FF2B5EF4-FFF2-40B4-BE49-F238E27FC236}">
                <a16:creationId xmlns:a16="http://schemas.microsoft.com/office/drawing/2014/main" id="{5F2E523D-05F5-45F6-B1B7-6B9C1ED05937}"/>
              </a:ext>
            </a:extLst>
          </p:cNvPr>
          <p:cNvSpPr/>
          <p:nvPr/>
        </p:nvSpPr>
        <p:spPr bwMode="auto">
          <a:xfrm>
            <a:off x="7822302" y="5693840"/>
            <a:ext cx="1514057" cy="255440"/>
          </a:xfrm>
          <a:prstGeom prst="rect">
            <a:avLst/>
          </a:prstGeom>
          <a:solidFill>
            <a:srgbClr val="6CF0D4"/>
          </a:solidFill>
          <a:ln>
            <a:noFill/>
          </a:ln>
          <a:effectLst/>
          <a:ex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40000"/>
              </a:spcBef>
              <a:spcAft>
                <a:spcPct val="0"/>
              </a:spcAft>
              <a:buClrTx/>
              <a:buSzTx/>
              <a:buNone/>
              <a:tabLst/>
            </a:pPr>
            <a:r>
              <a:rPr lang="en-US" sz="1100" dirty="0"/>
              <a:t>Private Cloud</a:t>
            </a:r>
            <a:endParaRPr kumimoji="0" lang="en-US" sz="11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ACB9B12A-97AD-47F2-B096-FCB938099530}"/>
              </a:ext>
            </a:extLst>
          </p:cNvPr>
          <p:cNvSpPr/>
          <p:nvPr/>
        </p:nvSpPr>
        <p:spPr bwMode="auto">
          <a:xfrm>
            <a:off x="9884430" y="5693840"/>
            <a:ext cx="1468153" cy="255440"/>
          </a:xfrm>
          <a:prstGeom prst="rect">
            <a:avLst/>
          </a:prstGeom>
          <a:solidFill>
            <a:srgbClr val="6CF0D4"/>
          </a:solidFill>
          <a:ln>
            <a:noFill/>
          </a:ln>
          <a:effectLst/>
          <a:extLst/>
        </p:spPr>
        <p:txBody>
          <a:bodyPr vert="horz" wrap="square" lIns="0" tIns="45720" rIns="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40000"/>
              </a:spcBef>
              <a:spcAft>
                <a:spcPct val="0"/>
              </a:spcAft>
              <a:buClrTx/>
              <a:buSzTx/>
              <a:buNone/>
              <a:tabLst/>
            </a:pPr>
            <a:r>
              <a:rPr lang="en-US" sz="1100" dirty="0"/>
              <a:t>  Public cloud </a:t>
            </a:r>
            <a:endParaRPr kumimoji="0" lang="en-US" sz="11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83FAF43C-A235-4BA5-AE66-A4D04D3829F1}"/>
              </a:ext>
            </a:extLst>
          </p:cNvPr>
          <p:cNvSpPr/>
          <p:nvPr/>
        </p:nvSpPr>
        <p:spPr bwMode="auto">
          <a:xfrm>
            <a:off x="5735960" y="4359074"/>
            <a:ext cx="6048672" cy="96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E9AADC3F-6612-4D2B-A438-1003AD895DAA}"/>
              </a:ext>
            </a:extLst>
          </p:cNvPr>
          <p:cNvSpPr/>
          <p:nvPr/>
        </p:nvSpPr>
        <p:spPr bwMode="auto">
          <a:xfrm>
            <a:off x="5807968" y="4090593"/>
            <a:ext cx="5684854" cy="1442397"/>
          </a:xfrm>
          <a:prstGeom prst="rect">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lang="en-US" dirty="0"/>
          </a:p>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lang="en-US" dirty="0"/>
          </a:p>
          <a:p>
            <a:pPr marL="0" marR="0" indent="0" algn="l" defTabSz="914400" rtl="0" eaLnBrk="1" fontAlgn="base" latinLnBrk="0" hangingPunct="1">
              <a:lnSpc>
                <a:spcPct val="100000"/>
              </a:lnSpc>
              <a:spcBef>
                <a:spcPct val="40000"/>
              </a:spcBef>
              <a:spcAft>
                <a:spcPct val="0"/>
              </a:spcAft>
              <a:buClrTx/>
              <a:buSzTx/>
              <a:buNone/>
              <a:tabLst/>
            </a:pPr>
            <a:r>
              <a:rPr kumimoji="0" lang="en-US" sz="9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Management Services tools</a:t>
            </a:r>
          </a:p>
        </p:txBody>
      </p:sp>
      <p:cxnSp>
        <p:nvCxnSpPr>
          <p:cNvPr id="37" name="Straight Arrow Connector 36">
            <a:extLst>
              <a:ext uri="{FF2B5EF4-FFF2-40B4-BE49-F238E27FC236}">
                <a16:creationId xmlns:a16="http://schemas.microsoft.com/office/drawing/2014/main" id="{09B1BBB4-A601-49F9-B2DE-FB72091A334D}"/>
              </a:ext>
            </a:extLst>
          </p:cNvPr>
          <p:cNvCxnSpPr>
            <a:cxnSpLocks/>
            <a:endCxn id="22" idx="0"/>
          </p:cNvCxnSpPr>
          <p:nvPr/>
        </p:nvCxnSpPr>
        <p:spPr bwMode="auto">
          <a:xfrm>
            <a:off x="6672064" y="5439194"/>
            <a:ext cx="0" cy="254646"/>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a:extLst>
              <a:ext uri="{FF2B5EF4-FFF2-40B4-BE49-F238E27FC236}">
                <a16:creationId xmlns:a16="http://schemas.microsoft.com/office/drawing/2014/main" id="{B06B353A-4A90-40E6-AF0B-82CB79CD0A67}"/>
              </a:ext>
            </a:extLst>
          </p:cNvPr>
          <p:cNvCxnSpPr>
            <a:cxnSpLocks/>
          </p:cNvCxnSpPr>
          <p:nvPr/>
        </p:nvCxnSpPr>
        <p:spPr bwMode="auto">
          <a:xfrm>
            <a:off x="8616280" y="5459388"/>
            <a:ext cx="0" cy="254646"/>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a:extLst>
              <a:ext uri="{FF2B5EF4-FFF2-40B4-BE49-F238E27FC236}">
                <a16:creationId xmlns:a16="http://schemas.microsoft.com/office/drawing/2014/main" id="{AEDFD607-744A-41ED-B642-1813071C56C1}"/>
              </a:ext>
            </a:extLst>
          </p:cNvPr>
          <p:cNvCxnSpPr>
            <a:cxnSpLocks/>
          </p:cNvCxnSpPr>
          <p:nvPr/>
        </p:nvCxnSpPr>
        <p:spPr bwMode="auto">
          <a:xfrm>
            <a:off x="10704512" y="5459388"/>
            <a:ext cx="0" cy="254646"/>
          </a:xfrm>
          <a:prstGeom prst="straightConnector1">
            <a:avLst/>
          </a:prstGeom>
          <a:noFill/>
          <a:ln w="9525" cap="flat" cmpd="sng" algn="ctr">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a:extLst>
              <a:ext uri="{FF2B5EF4-FFF2-40B4-BE49-F238E27FC236}">
                <a16:creationId xmlns:a16="http://schemas.microsoft.com/office/drawing/2014/main" id="{37D96355-B34D-4D80-A410-5DBD78E62D11}"/>
              </a:ext>
            </a:extLst>
          </p:cNvPr>
          <p:cNvSpPr txBox="1"/>
          <p:nvPr/>
        </p:nvSpPr>
        <p:spPr>
          <a:xfrm>
            <a:off x="328032" y="2098858"/>
            <a:ext cx="4839031" cy="4487382"/>
          </a:xfrm>
          <a:prstGeom prst="rect">
            <a:avLst/>
          </a:prstGeom>
          <a:noFill/>
        </p:spPr>
        <p:txBody>
          <a:bodyPr wrap="square" rtlCol="0">
            <a:spAutoFit/>
          </a:bodyPr>
          <a:lstStyle/>
          <a:p>
            <a:pPr>
              <a:buNone/>
            </a:pPr>
            <a:r>
              <a:rPr lang="en-US" b="0" dirty="0"/>
              <a:t>CDI is connected to a growing number of</a:t>
            </a:r>
          </a:p>
          <a:p>
            <a:pPr marL="177800" indent="-177800"/>
            <a:r>
              <a:rPr lang="en-US" b="0" dirty="0"/>
              <a:t>data source domains (for instance IPC ticketing domain, event management domain, automation domain) </a:t>
            </a:r>
          </a:p>
          <a:p>
            <a:pPr marL="171450" indent="-171450"/>
            <a:r>
              <a:rPr lang="en-US" b="0" dirty="0"/>
              <a:t>data source types for each domain (for instance for the IPC ticketing domain : ICD, ServiceNow, Remedy, SMIW, Manual)</a:t>
            </a:r>
          </a:p>
          <a:p>
            <a:pPr marL="171450" indent="-171450"/>
            <a:r>
              <a:rPr lang="en-US" b="0" dirty="0"/>
              <a:t>data source instances for each data source type (e.g. the different ICD shared instances at a Geography level and dedicated instances)</a:t>
            </a:r>
          </a:p>
          <a:p>
            <a:pPr>
              <a:buNone/>
            </a:pPr>
            <a:r>
              <a:rPr lang="en-US" b="0" dirty="0"/>
              <a:t>CDI provides also a self-service to enable manual upload of Service Tickets, Events, Change Requests, </a:t>
            </a:r>
            <a:r>
              <a:rPr lang="en-US" b="0" dirty="0">
                <a:solidFill>
                  <a:srgbClr val="000000"/>
                </a:solidFill>
              </a:rPr>
              <a:t>Utilization and PTA for accounts that do not have / cannot have real time updates.</a:t>
            </a:r>
            <a:endParaRPr lang="en-US" b="0" dirty="0"/>
          </a:p>
          <a:p>
            <a:pPr>
              <a:buNone/>
            </a:pPr>
            <a:r>
              <a:rPr lang="en-US" b="0" dirty="0"/>
              <a:t>The data from the data sources is regularly pulled by ETLs  or using Integration Service Adapters  or using  Streams pull capability and stored in the </a:t>
            </a:r>
            <a:r>
              <a:rPr lang="en-US" dirty="0"/>
              <a:t>CDI Data Lake</a:t>
            </a:r>
            <a:r>
              <a:rPr lang="en-US" b="0" dirty="0"/>
              <a:t>. </a:t>
            </a:r>
          </a:p>
          <a:p>
            <a:pPr>
              <a:buNone/>
            </a:pPr>
            <a:r>
              <a:rPr lang="en-US" b="0" dirty="0"/>
              <a:t>This repository is used by the various available insights, mapped to domains, within the CDI catalog</a:t>
            </a:r>
            <a:endParaRPr lang="en-US" dirty="0"/>
          </a:p>
        </p:txBody>
      </p:sp>
      <p:sp>
        <p:nvSpPr>
          <p:cNvPr id="12" name="Date Placeholder 11">
            <a:extLst>
              <a:ext uri="{FF2B5EF4-FFF2-40B4-BE49-F238E27FC236}">
                <a16:creationId xmlns:a16="http://schemas.microsoft.com/office/drawing/2014/main" id="{CFA04620-9F39-4B4F-B874-CE4D0823E97C}"/>
              </a:ext>
            </a:extLst>
          </p:cNvPr>
          <p:cNvSpPr>
            <a:spLocks noGrp="1"/>
          </p:cNvSpPr>
          <p:nvPr>
            <p:ph type="dt" sz="half" idx="12"/>
          </p:nvPr>
        </p:nvSpPr>
        <p:spPr/>
        <p:txBody>
          <a:bodyPr/>
          <a:lstStyle/>
          <a:p>
            <a:pPr>
              <a:spcBef>
                <a:spcPct val="0"/>
              </a:spcBef>
              <a:buFontTx/>
              <a:buNone/>
            </a:pPr>
            <a:fld id="{0FC64FFB-1DFB-443C-AC2C-F66F4DDFB9F7}" type="datetime4">
              <a:rPr lang="en-AU" smtClean="0"/>
              <a:t>26 January 2018</a:t>
            </a:fld>
            <a:endParaRPr lang="en-AU"/>
          </a:p>
        </p:txBody>
      </p:sp>
      <p:sp>
        <p:nvSpPr>
          <p:cNvPr id="13" name="Footer Placeholder 12">
            <a:extLst>
              <a:ext uri="{FF2B5EF4-FFF2-40B4-BE49-F238E27FC236}">
                <a16:creationId xmlns:a16="http://schemas.microsoft.com/office/drawing/2014/main" id="{A98F3C87-934C-40AD-A67A-B38FBC7F2EC4}"/>
              </a:ext>
            </a:extLst>
          </p:cNvPr>
          <p:cNvSpPr>
            <a:spLocks noGrp="1"/>
          </p:cNvSpPr>
          <p:nvPr>
            <p:ph type="ftr" sz="quarter" idx="10"/>
          </p:nvPr>
        </p:nvSpPr>
        <p:spPr/>
        <p:txBody>
          <a:bodyPr/>
          <a:lstStyle/>
          <a:p>
            <a:r>
              <a:rPr lang="en-US"/>
              <a:t>IBM Services Platform with Watson   |   IBM Confidential </a:t>
            </a:r>
            <a:endParaRPr lang="en-AU"/>
          </a:p>
        </p:txBody>
      </p:sp>
      <p:sp>
        <p:nvSpPr>
          <p:cNvPr id="14" name="Slide Number Placeholder 13">
            <a:extLst>
              <a:ext uri="{FF2B5EF4-FFF2-40B4-BE49-F238E27FC236}">
                <a16:creationId xmlns:a16="http://schemas.microsoft.com/office/drawing/2014/main" id="{4E90C0D8-3B57-4B56-BFCE-F8F3E103FDF1}"/>
              </a:ext>
            </a:extLst>
          </p:cNvPr>
          <p:cNvSpPr>
            <a:spLocks noGrp="1"/>
          </p:cNvSpPr>
          <p:nvPr>
            <p:ph type="sldNum" sz="quarter" idx="11"/>
          </p:nvPr>
        </p:nvSpPr>
        <p:spPr/>
        <p:txBody>
          <a:bodyPr/>
          <a:lstStyle/>
          <a:p>
            <a:fld id="{F0FFBA74-A297-476A-9576-5FA25982D35F}" type="slidenum">
              <a:rPr lang="en-AU" smtClean="0"/>
              <a:pPr/>
              <a:t>4</a:t>
            </a:fld>
            <a:endParaRPr lang="en-AU"/>
          </a:p>
        </p:txBody>
      </p:sp>
    </p:spTree>
    <p:extLst>
      <p:ext uri="{BB962C8B-B14F-4D97-AF65-F5344CB8AC3E}">
        <p14:creationId xmlns:p14="http://schemas.microsoft.com/office/powerpoint/2010/main" val="547197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7643EC4-CA70-4D83-B7E4-67DDE901B471}"/>
              </a:ext>
            </a:extLst>
          </p:cNvPr>
          <p:cNvSpPr/>
          <p:nvPr/>
        </p:nvSpPr>
        <p:spPr bwMode="auto">
          <a:xfrm>
            <a:off x="125895" y="5426424"/>
            <a:ext cx="7433384" cy="234823"/>
          </a:xfrm>
          <a:prstGeom prst="rect">
            <a:avLst/>
          </a:prstGeom>
          <a:solidFill>
            <a:srgbClr val="CCECFF"/>
          </a:solidFill>
          <a:ln w="9525" cap="flat" cmpd="sng" algn="ctr">
            <a:solidFill>
              <a:schemeClr val="tx1"/>
            </a:solidFill>
            <a:prstDash val="solid"/>
            <a:round/>
            <a:headEnd type="none" w="med" len="med"/>
            <a:tailEnd type="none" w="med" len="med"/>
          </a:ln>
          <a:effectLs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None/>
              <a:tabLst/>
            </a:pPr>
            <a:r>
              <a:rPr kumimoji="0" 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Analytics engine</a:t>
            </a:r>
          </a:p>
        </p:txBody>
      </p:sp>
      <p:sp>
        <p:nvSpPr>
          <p:cNvPr id="2" name="Title 1"/>
          <p:cNvSpPr>
            <a:spLocks noGrp="1"/>
          </p:cNvSpPr>
          <p:nvPr>
            <p:ph type="title"/>
          </p:nvPr>
        </p:nvSpPr>
        <p:spPr/>
        <p:txBody>
          <a:bodyPr/>
          <a:lstStyle/>
          <a:p>
            <a:r>
              <a:rPr lang="en-US"/>
              <a:t>Scope of Cognitive Delivery Insights </a:t>
            </a:r>
            <a:endParaRPr lang="en-US" dirty="0"/>
          </a:p>
        </p:txBody>
      </p:sp>
      <p:sp>
        <p:nvSpPr>
          <p:cNvPr id="69" name="Shape 1180"/>
          <p:cNvSpPr txBox="1">
            <a:spLocks/>
          </p:cNvSpPr>
          <p:nvPr/>
        </p:nvSpPr>
        <p:spPr>
          <a:xfrm>
            <a:off x="329488" y="1051798"/>
            <a:ext cx="7394692" cy="2312839"/>
          </a:xfrm>
          <a:prstGeom prst="rect">
            <a:avLst/>
          </a:prstGeom>
        </p:spPr>
        <p:txBody>
          <a:bodyPr lIns="0" tIns="0" rIns="0" bIns="0"/>
          <a:lstStyle>
            <a:lvl1pPr marL="0" marR="0" indent="0" algn="l" defTabSz="457200" rtl="0" latinLnBrk="0">
              <a:lnSpc>
                <a:spcPct val="100000"/>
              </a:lnSpc>
              <a:spcBef>
                <a:spcPts val="1500"/>
              </a:spcBef>
              <a:spcAft>
                <a:spcPts val="0"/>
              </a:spcAft>
              <a:buClrTx/>
              <a:buSzTx/>
              <a:buFontTx/>
              <a:buNone/>
              <a:tabLst/>
              <a:defRPr sz="2000" b="0" i="0" u="none" strike="noStrike" cap="none" spc="0" baseline="0">
                <a:ln>
                  <a:noFill/>
                </a:ln>
                <a:solidFill>
                  <a:srgbClr val="E0E0E0"/>
                </a:solidFill>
                <a:uFillTx/>
                <a:latin typeface="+mj-lt"/>
                <a:ea typeface="+mj-ea"/>
                <a:cs typeface="+mj-cs"/>
                <a:sym typeface="Helvetica Neue"/>
              </a:defRPr>
            </a:lvl1pPr>
            <a:lvl2pPr marL="173037"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2pPr>
            <a:lvl3pPr marL="3968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3pPr>
            <a:lvl4pPr marL="625475" marR="0" indent="-168275"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4pPr>
            <a:lvl5pPr marL="8032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9pPr>
          </a:lstStyle>
          <a:p>
            <a:pPr defTabSz="457097" hangingPunct="1">
              <a:spcBef>
                <a:spcPts val="600"/>
              </a:spcBef>
              <a:defRPr/>
            </a:pPr>
            <a:r>
              <a:rPr lang="en-US" sz="1400" dirty="0">
                <a:solidFill>
                  <a:srgbClr val="1E1E1E"/>
                </a:solidFill>
                <a:latin typeface="Arial" panose="020B0604020202020204" pitchFamily="34" charset="0"/>
                <a:ea typeface="IBM Plex Sans Regular" charset="0"/>
                <a:cs typeface="Arial" panose="020B0604020202020204" pitchFamily="34" charset="0"/>
              </a:rPr>
              <a:t>CDI delivers a catalogue of deep and meaningful analytics insights that drive overall service improvement and automation coverage:</a:t>
            </a:r>
          </a:p>
          <a:p>
            <a:pPr marL="293687" indent="-285750" hangingPunct="1">
              <a:spcBef>
                <a:spcPts val="600"/>
              </a:spcBef>
              <a:buClr>
                <a:schemeClr val="tx2"/>
              </a:buClr>
              <a:buSzPct val="100000"/>
              <a:buFont typeface="Wingdings" panose="05000000000000000000" pitchFamily="2" charset="2"/>
              <a:buChar char="§"/>
              <a:defRPr/>
            </a:pPr>
            <a:r>
              <a:rPr lang="en-US" sz="1400" kern="1200" dirty="0">
                <a:solidFill>
                  <a:srgbClr val="1E1E1E"/>
                </a:solidFill>
                <a:latin typeface="Arial" panose="020B0604020202020204" pitchFamily="34" charset="0"/>
                <a:ea typeface="IBM Plex Sans Regular" charset="0"/>
                <a:cs typeface="Arial" panose="020B0604020202020204" pitchFamily="34" charset="0"/>
              </a:rPr>
              <a:t>Relevant insights that will make a material difference on the quality of the service for an account and cros</a:t>
            </a:r>
            <a:r>
              <a:rPr lang="en-US" sz="1400" dirty="0">
                <a:solidFill>
                  <a:srgbClr val="1E1E1E"/>
                </a:solidFill>
                <a:latin typeface="Arial" panose="020B0604020202020204" pitchFamily="34" charset="0"/>
                <a:ea typeface="IBM Plex Sans Regular" charset="0"/>
                <a:cs typeface="Arial" panose="020B0604020202020204" pitchFamily="34" charset="0"/>
              </a:rPr>
              <a:t>s accounts</a:t>
            </a:r>
            <a:r>
              <a:rPr lang="en-US" sz="1400" kern="1200" dirty="0">
                <a:solidFill>
                  <a:srgbClr val="1E1E1E"/>
                </a:solidFill>
                <a:latin typeface="Arial" panose="020B0604020202020204" pitchFamily="34" charset="0"/>
                <a:ea typeface="IBM Plex Sans Regular" charset="0"/>
                <a:cs typeface="Arial" panose="020B0604020202020204" pitchFamily="34" charset="0"/>
              </a:rPr>
              <a:t>.</a:t>
            </a:r>
          </a:p>
          <a:p>
            <a:pPr marL="293687" indent="-285750" hangingPunct="1">
              <a:spcBef>
                <a:spcPts val="600"/>
              </a:spcBef>
              <a:buClr>
                <a:schemeClr val="tx2"/>
              </a:buClr>
              <a:buSzPct val="100000"/>
              <a:buFont typeface="Wingdings" panose="05000000000000000000" pitchFamily="2" charset="2"/>
              <a:buChar char="§"/>
              <a:defRPr/>
            </a:pPr>
            <a:r>
              <a:rPr lang="en-US" sz="1400" kern="1200" dirty="0">
                <a:solidFill>
                  <a:srgbClr val="1E1E1E"/>
                </a:solidFill>
                <a:latin typeface="Arial" panose="020B0604020202020204" pitchFamily="34" charset="0"/>
                <a:ea typeface="IBM Plex Sans Regular" charset="0"/>
                <a:cs typeface="Arial" panose="020B0604020202020204" pitchFamily="34" charset="0"/>
              </a:rPr>
              <a:t>Correlation between multiple data sources to build an end to end view of the service health, trends</a:t>
            </a:r>
          </a:p>
          <a:p>
            <a:pPr marL="293687" indent="-285750" hangingPunct="1">
              <a:spcBef>
                <a:spcPts val="600"/>
              </a:spcBef>
              <a:buClr>
                <a:schemeClr val="tx2"/>
              </a:buClr>
              <a:buSzPct val="100000"/>
              <a:buFont typeface="Wingdings" panose="05000000000000000000" pitchFamily="2" charset="2"/>
              <a:buChar char="§"/>
              <a:defRPr/>
            </a:pPr>
            <a:r>
              <a:rPr lang="en-US" sz="1400" kern="1200" dirty="0">
                <a:solidFill>
                  <a:srgbClr val="1E1E1E"/>
                </a:solidFill>
                <a:latin typeface="Arial" panose="020B0604020202020204" pitchFamily="34" charset="0"/>
                <a:ea typeface="IBM Plex Sans Regular" charset="0"/>
                <a:cs typeface="Arial" panose="020B0604020202020204" pitchFamily="34" charset="0"/>
              </a:rPr>
              <a:t>Intuitive navigation </a:t>
            </a:r>
          </a:p>
          <a:p>
            <a:pPr marL="293687" indent="-285750" hangingPunct="1">
              <a:spcBef>
                <a:spcPts val="600"/>
              </a:spcBef>
              <a:buClr>
                <a:schemeClr val="tx2"/>
              </a:buClr>
              <a:buSzPct val="100000"/>
              <a:buFont typeface="Wingdings" panose="05000000000000000000" pitchFamily="2" charset="2"/>
              <a:buChar char="§"/>
              <a:defRPr/>
            </a:pPr>
            <a:r>
              <a:rPr lang="en-US" sz="1400" kern="1200" dirty="0">
                <a:solidFill>
                  <a:srgbClr val="1E1E1E"/>
                </a:solidFill>
                <a:latin typeface="Arial" panose="020B0604020202020204" pitchFamily="34" charset="0"/>
                <a:ea typeface="IBM Plex Sans Regular" charset="0"/>
                <a:cs typeface="Arial" panose="020B0604020202020204" pitchFamily="34" charset="0"/>
              </a:rPr>
              <a:t>Insights to not only drive and measure automation improvement, but remove the causes of trouble.</a:t>
            </a:r>
            <a:endParaRPr lang="en-US" sz="1400" kern="1200" dirty="0">
              <a:solidFill>
                <a:srgbClr val="1E1E1E"/>
              </a:solidFill>
              <a:latin typeface="+mn-lt"/>
              <a:ea typeface="IBM Plex Sans Regular" charset="0"/>
              <a:cs typeface="IBM Plex Sans Regular" charset="0"/>
            </a:endParaRPr>
          </a:p>
        </p:txBody>
      </p:sp>
      <p:pic>
        <p:nvPicPr>
          <p:cNvPr id="4" name="Picture 3">
            <a:extLst>
              <a:ext uri="{FF2B5EF4-FFF2-40B4-BE49-F238E27FC236}">
                <a16:creationId xmlns:a16="http://schemas.microsoft.com/office/drawing/2014/main" id="{A1CD0231-8DF1-4590-B05A-555B9CFEA15B}"/>
              </a:ext>
            </a:extLst>
          </p:cNvPr>
          <p:cNvPicPr>
            <a:picLocks noChangeAspect="1"/>
          </p:cNvPicPr>
          <p:nvPr/>
        </p:nvPicPr>
        <p:blipFill>
          <a:blip r:embed="rId2"/>
          <a:stretch>
            <a:fillRect/>
          </a:stretch>
        </p:blipFill>
        <p:spPr>
          <a:xfrm>
            <a:off x="9371990" y="487106"/>
            <a:ext cx="2188777" cy="635239"/>
          </a:xfrm>
          <a:prstGeom prst="rect">
            <a:avLst/>
          </a:prstGeom>
        </p:spPr>
      </p:pic>
      <p:sp>
        <p:nvSpPr>
          <p:cNvPr id="5" name="Rectangle 4">
            <a:extLst>
              <a:ext uri="{FF2B5EF4-FFF2-40B4-BE49-F238E27FC236}">
                <a16:creationId xmlns:a16="http://schemas.microsoft.com/office/drawing/2014/main" id="{7F0395DE-6B50-4E3E-AB9E-468F09A32274}"/>
              </a:ext>
            </a:extLst>
          </p:cNvPr>
          <p:cNvSpPr/>
          <p:nvPr/>
        </p:nvSpPr>
        <p:spPr bwMode="auto">
          <a:xfrm>
            <a:off x="9336360" y="428052"/>
            <a:ext cx="2446924" cy="248722"/>
          </a:xfrm>
          <a:prstGeom prst="rect">
            <a:avLst/>
          </a:prstGeom>
          <a:noFill/>
          <a:ln w="158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18C114E-EA04-4CF6-B3F7-168F860C38C7}"/>
              </a:ext>
            </a:extLst>
          </p:cNvPr>
          <p:cNvPicPr>
            <a:picLocks noChangeAspect="1"/>
          </p:cNvPicPr>
          <p:nvPr/>
        </p:nvPicPr>
        <p:blipFill>
          <a:blip r:embed="rId3"/>
          <a:stretch>
            <a:fillRect/>
          </a:stretch>
        </p:blipFill>
        <p:spPr>
          <a:xfrm>
            <a:off x="119336" y="3600386"/>
            <a:ext cx="6859885" cy="1573313"/>
          </a:xfrm>
          <a:prstGeom prst="rect">
            <a:avLst/>
          </a:prstGeom>
        </p:spPr>
      </p:pic>
      <p:pic>
        <p:nvPicPr>
          <p:cNvPr id="11" name="Picture 10">
            <a:extLst>
              <a:ext uri="{FF2B5EF4-FFF2-40B4-BE49-F238E27FC236}">
                <a16:creationId xmlns:a16="http://schemas.microsoft.com/office/drawing/2014/main" id="{5A288703-BC07-45B1-B296-45C8FBEF06BD}"/>
              </a:ext>
            </a:extLst>
          </p:cNvPr>
          <p:cNvPicPr>
            <a:picLocks noChangeAspect="1"/>
          </p:cNvPicPr>
          <p:nvPr/>
        </p:nvPicPr>
        <p:blipFill>
          <a:blip r:embed="rId4"/>
          <a:stretch>
            <a:fillRect/>
          </a:stretch>
        </p:blipFill>
        <p:spPr>
          <a:xfrm>
            <a:off x="8025868" y="1181399"/>
            <a:ext cx="3754858" cy="2511845"/>
          </a:xfrm>
          <a:prstGeom prst="rect">
            <a:avLst/>
          </a:prstGeom>
          <a:ln>
            <a:solidFill>
              <a:schemeClr val="tx1"/>
            </a:solidFill>
          </a:ln>
        </p:spPr>
      </p:pic>
      <p:sp>
        <p:nvSpPr>
          <p:cNvPr id="78" name="Rounded Rectangle 14">
            <a:extLst>
              <a:ext uri="{FF2B5EF4-FFF2-40B4-BE49-F238E27FC236}">
                <a16:creationId xmlns:a16="http://schemas.microsoft.com/office/drawing/2014/main" id="{BD9F31B9-932B-43EB-B55F-ACDE233C4558}"/>
              </a:ext>
            </a:extLst>
          </p:cNvPr>
          <p:cNvSpPr/>
          <p:nvPr/>
        </p:nvSpPr>
        <p:spPr>
          <a:xfrm flipH="1">
            <a:off x="125895" y="5798932"/>
            <a:ext cx="7361375" cy="457200"/>
          </a:xfrm>
          <a:prstGeom prst="roundRect">
            <a:avLst>
              <a:gd name="adj" fmla="val 3919"/>
            </a:avLst>
          </a:prstGeom>
          <a:solidFill>
            <a:srgbClr val="9DCEFD"/>
          </a:solidFill>
          <a:ln w="25400" cap="flat">
            <a:solidFill>
              <a:srgbClr val="FF0000"/>
            </a:solidFill>
            <a:prstDash val="sysDash"/>
            <a:round/>
          </a:ln>
          <a:effectLst/>
          <a:sp3d/>
        </p:spPr>
        <p:txBody>
          <a:bodyPr rot="0" spcFirstLastPara="1" vertOverflow="overflow" horzOverflow="overflow" vert="horz" wrap="square" lIns="64008" tIns="45720"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endParaRPr kumimoji="0" lang="en-US" sz="1100" i="0" u="none" strike="noStrike" kern="0" cap="none" spc="7" normalizeH="0" baseline="0" noProof="0" dirty="0">
              <a:ln>
                <a:noFill/>
              </a:ln>
              <a:effectLst/>
              <a:uLnTx/>
              <a:uFillTx/>
              <a:latin typeface="Arial" panose="020B0604020202020204"/>
              <a:ea typeface="IBM Eliot Sans Text" charset="0"/>
              <a:cs typeface="IBM Eliot Sans"/>
            </a:endParaRPr>
          </a:p>
          <a:p>
            <a:pPr marL="5776" marR="0" lvl="0" indent="0"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7" normalizeH="0" baseline="0" noProof="0" dirty="0">
                <a:ln>
                  <a:noFill/>
                </a:ln>
                <a:effectLst/>
                <a:uLnTx/>
                <a:uFillTx/>
                <a:latin typeface="Arial" panose="020B0604020202020204"/>
                <a:ea typeface="IBM Eliot Sans Text" charset="0"/>
                <a:cs typeface="IBM Eliot Sans"/>
              </a:rPr>
              <a:t>Data</a:t>
            </a:r>
            <a:r>
              <a:rPr kumimoji="0" lang="en-US" sz="1100" i="0" u="none" strike="noStrike" kern="0" cap="none" spc="-5" normalizeH="0" baseline="0" noProof="0" dirty="0">
                <a:ln>
                  <a:noFill/>
                </a:ln>
                <a:effectLst/>
                <a:uLnTx/>
                <a:uFillTx/>
                <a:latin typeface="Arial" panose="020B0604020202020204"/>
                <a:ea typeface="IBM Eliot Sans Text" charset="0"/>
                <a:cs typeface="IBM Eliot Sans"/>
              </a:rPr>
              <a:t> </a:t>
            </a:r>
            <a:r>
              <a:rPr kumimoji="0" lang="en-US" sz="1100" i="0" u="none" strike="noStrike" kern="0" cap="none" spc="7" normalizeH="0" baseline="0" noProof="0" dirty="0">
                <a:ln>
                  <a:noFill/>
                </a:ln>
                <a:effectLst/>
                <a:uLnTx/>
                <a:uFillTx/>
                <a:latin typeface="Arial" panose="020B0604020202020204"/>
                <a:ea typeface="IBM Eliot Sans Text" charset="0"/>
                <a:cs typeface="IBM Eliot Sans"/>
              </a:rPr>
              <a:t>Lake</a:t>
            </a:r>
            <a:endParaRPr kumimoji="0" lang="en-US" sz="1100" i="0" u="none" strike="noStrike" kern="0" cap="none" spc="0" normalizeH="0" baseline="0" noProof="0" dirty="0">
              <a:ln>
                <a:noFill/>
              </a:ln>
              <a:effectLst/>
              <a:uLnTx/>
              <a:uFillTx/>
              <a:latin typeface="Arial" panose="020B0604020202020204"/>
              <a:ea typeface="IBM Eliot Sans Text" charset="0"/>
              <a:cs typeface="IBM Eliot Sans"/>
            </a:endParaRPr>
          </a:p>
        </p:txBody>
      </p:sp>
      <p:sp>
        <p:nvSpPr>
          <p:cNvPr id="111" name="Rectangle: Rounded Corners 2">
            <a:extLst>
              <a:ext uri="{FF2B5EF4-FFF2-40B4-BE49-F238E27FC236}">
                <a16:creationId xmlns:a16="http://schemas.microsoft.com/office/drawing/2014/main" id="{12EBFDD8-0D1A-4DE8-8427-2D68D97E186F}"/>
              </a:ext>
            </a:extLst>
          </p:cNvPr>
          <p:cNvSpPr/>
          <p:nvPr/>
        </p:nvSpPr>
        <p:spPr>
          <a:xfrm>
            <a:off x="6810354" y="3429000"/>
            <a:ext cx="913826" cy="2627615"/>
          </a:xfrm>
          <a:prstGeom prst="roundRect">
            <a:avLst>
              <a:gd name="adj" fmla="val 8706"/>
            </a:avLst>
          </a:prstGeom>
          <a:solidFill>
            <a:srgbClr val="26576B">
              <a:alpha val="75000"/>
            </a:srgbClr>
          </a:solidFill>
          <a:ln w="25400" cap="flat" cmpd="sng" algn="ctr">
            <a:solidFill>
              <a:srgbClr val="EB3C3C"/>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050" b="0" i="0" u="none" strike="noStrike" kern="0" cap="none" spc="0" normalizeH="0" baseline="0" noProof="0" dirty="0">
                <a:ln>
                  <a:noFill/>
                </a:ln>
                <a:solidFill>
                  <a:srgbClr val="FFFFFF"/>
                </a:solidFill>
                <a:effectLst/>
                <a:uLnTx/>
                <a:uFillTx/>
                <a:latin typeface="Arial" panose="020B0604020202020204"/>
                <a:ea typeface="+mn-ea"/>
                <a:cs typeface="+mn-cs"/>
              </a:rPr>
              <a:t>Cognitive Delivery Insights</a:t>
            </a:r>
            <a:br>
              <a:rPr kumimoji="0" lang="en-AU" sz="105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AU" sz="1050" b="0" i="0" u="none" strike="noStrike" kern="0" cap="none" spc="0" normalizeH="0" baseline="0" noProof="0" dirty="0">
                <a:ln>
                  <a:noFill/>
                </a:ln>
                <a:solidFill>
                  <a:srgbClr val="FFFFFF"/>
                </a:solidFill>
                <a:effectLst/>
                <a:uLnTx/>
                <a:uFillTx/>
                <a:latin typeface="Arial" panose="020B0604020202020204"/>
                <a:ea typeface="+mn-ea"/>
                <a:cs typeface="+mn-cs"/>
              </a:rPr>
              <a:t>(CDI)</a:t>
            </a:r>
          </a:p>
        </p:txBody>
      </p:sp>
      <p:sp>
        <p:nvSpPr>
          <p:cNvPr id="112" name="Rounded Rectangle 14">
            <a:extLst>
              <a:ext uri="{FF2B5EF4-FFF2-40B4-BE49-F238E27FC236}">
                <a16:creationId xmlns:a16="http://schemas.microsoft.com/office/drawing/2014/main" id="{09F37441-83D5-4688-A413-00D739050EE8}"/>
              </a:ext>
            </a:extLst>
          </p:cNvPr>
          <p:cNvSpPr/>
          <p:nvPr/>
        </p:nvSpPr>
        <p:spPr>
          <a:xfrm flipH="1">
            <a:off x="131033" y="3571396"/>
            <a:ext cx="7361375" cy="1712633"/>
          </a:xfrm>
          <a:prstGeom prst="roundRect">
            <a:avLst>
              <a:gd name="adj" fmla="val 3919"/>
            </a:avLst>
          </a:prstGeom>
          <a:noFill/>
          <a:ln w="25400" cap="flat">
            <a:solidFill>
              <a:srgbClr val="FF0000"/>
            </a:solidFill>
            <a:prstDash val="sysDash"/>
            <a:round/>
          </a:ln>
          <a:effectLst/>
          <a:sp3d/>
        </p:spPr>
        <p:txBody>
          <a:bodyPr rot="0" spcFirstLastPara="1" vertOverflow="overflow" horzOverflow="overflow" vert="horz" wrap="square" lIns="64008" tIns="45720" rIns="0" bIns="0" numCol="1" spcCol="38100" rtlCol="0" anchor="t">
            <a:noAutofit/>
          </a:bodyPr>
          <a:lstStyle/>
          <a:p>
            <a:pPr marL="5776" marR="0" lvl="0" indent="0" defTabSz="914400" eaLnBrk="1" fontAlgn="auto" latinLnBrk="0" hangingPunct="1">
              <a:lnSpc>
                <a:spcPct val="100000"/>
              </a:lnSpc>
              <a:spcBef>
                <a:spcPts val="0"/>
              </a:spcBef>
              <a:spcAft>
                <a:spcPts val="0"/>
              </a:spcAft>
              <a:buClrTx/>
              <a:buSzTx/>
              <a:buFontTx/>
              <a:buNone/>
              <a:tabLst/>
              <a:defRPr/>
            </a:pPr>
            <a:endParaRPr kumimoji="0" lang="en-US" sz="1100" i="0" u="none" strike="noStrike" kern="0" cap="none" spc="7" normalizeH="0" baseline="0" noProof="0" dirty="0">
              <a:ln>
                <a:noFill/>
              </a:ln>
              <a:effectLst/>
              <a:uLnTx/>
              <a:uFillTx/>
              <a:latin typeface="Arial" panose="020B0604020202020204"/>
              <a:ea typeface="IBM Eliot Sans Text" charset="0"/>
              <a:cs typeface="IBM Eliot Sans"/>
            </a:endParaRPr>
          </a:p>
          <a:p>
            <a:pPr marL="5776" marR="0" lvl="0" indent="0"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7" normalizeH="0" baseline="0" noProof="0" dirty="0">
                <a:ln>
                  <a:noFill/>
                </a:ln>
                <a:effectLst/>
                <a:uLnTx/>
                <a:uFillTx/>
                <a:latin typeface="Arial" panose="020B0604020202020204"/>
                <a:ea typeface="IBM Eliot Sans Text" charset="0"/>
                <a:cs typeface="IBM Eliot Sans"/>
              </a:rPr>
              <a:t>Insights</a:t>
            </a:r>
            <a:endParaRPr kumimoji="0" lang="en-US" sz="1100" i="0" u="none" strike="noStrike" kern="0" cap="none" spc="0" normalizeH="0" baseline="0" noProof="0" dirty="0">
              <a:ln>
                <a:noFill/>
              </a:ln>
              <a:effectLst/>
              <a:uLnTx/>
              <a:uFillTx/>
              <a:latin typeface="Arial" panose="020B0604020202020204"/>
              <a:ea typeface="IBM Eliot Sans Text" charset="0"/>
              <a:cs typeface="IBM Eliot Sans"/>
            </a:endParaRPr>
          </a:p>
        </p:txBody>
      </p:sp>
      <p:sp>
        <p:nvSpPr>
          <p:cNvPr id="113" name="Shape 1180">
            <a:extLst>
              <a:ext uri="{FF2B5EF4-FFF2-40B4-BE49-F238E27FC236}">
                <a16:creationId xmlns:a16="http://schemas.microsoft.com/office/drawing/2014/main" id="{A72497FA-B180-4F91-BE6F-8063D8BB83A3}"/>
              </a:ext>
            </a:extLst>
          </p:cNvPr>
          <p:cNvSpPr txBox="1">
            <a:spLocks/>
          </p:cNvSpPr>
          <p:nvPr/>
        </p:nvSpPr>
        <p:spPr>
          <a:xfrm>
            <a:off x="8065856" y="4117951"/>
            <a:ext cx="3625041" cy="2111495"/>
          </a:xfrm>
          <a:prstGeom prst="rect">
            <a:avLst/>
          </a:prstGeom>
        </p:spPr>
        <p:txBody>
          <a:bodyPr lIns="0" tIns="0" rIns="0" bIns="0"/>
          <a:lstStyle>
            <a:lvl1pPr marL="0" marR="0" indent="0" algn="l" defTabSz="457200" rtl="0" latinLnBrk="0">
              <a:lnSpc>
                <a:spcPct val="100000"/>
              </a:lnSpc>
              <a:spcBef>
                <a:spcPts val="1500"/>
              </a:spcBef>
              <a:spcAft>
                <a:spcPts val="0"/>
              </a:spcAft>
              <a:buClrTx/>
              <a:buSzTx/>
              <a:buFontTx/>
              <a:buNone/>
              <a:tabLst/>
              <a:defRPr sz="2000" b="0" i="0" u="none" strike="noStrike" cap="none" spc="0" baseline="0">
                <a:ln>
                  <a:noFill/>
                </a:ln>
                <a:solidFill>
                  <a:srgbClr val="E0E0E0"/>
                </a:solidFill>
                <a:uFillTx/>
                <a:latin typeface="+mj-lt"/>
                <a:ea typeface="+mj-ea"/>
                <a:cs typeface="+mj-cs"/>
                <a:sym typeface="Helvetica Neue"/>
              </a:defRPr>
            </a:lvl1pPr>
            <a:lvl2pPr marL="173037"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2pPr>
            <a:lvl3pPr marL="3968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3pPr>
            <a:lvl4pPr marL="625475" marR="0" indent="-168275"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4pPr>
            <a:lvl5pPr marL="803275" marR="0" indent="-173037"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5pPr>
            <a:lvl6pPr marL="25146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6pPr>
            <a:lvl7pPr marL="29718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7pPr>
            <a:lvl8pPr marL="34290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8pPr>
            <a:lvl9pPr marL="3886200" marR="0" indent="-228600" algn="l" defTabSz="457200" rtl="0" latinLnBrk="0">
              <a:lnSpc>
                <a:spcPct val="100000"/>
              </a:lnSpc>
              <a:spcBef>
                <a:spcPts val="1500"/>
              </a:spcBef>
              <a:spcAft>
                <a:spcPts val="0"/>
              </a:spcAft>
              <a:buClrTx/>
              <a:buSzPct val="100000"/>
              <a:buFontTx/>
              <a:buChar char="•"/>
              <a:tabLst/>
              <a:defRPr sz="2000" b="0" i="0" u="none" strike="noStrike" cap="none" spc="0" baseline="0">
                <a:ln>
                  <a:noFill/>
                </a:ln>
                <a:solidFill>
                  <a:srgbClr val="E0E0E0"/>
                </a:solidFill>
                <a:uFillTx/>
                <a:latin typeface="+mj-lt"/>
                <a:ea typeface="+mj-ea"/>
                <a:cs typeface="+mj-cs"/>
                <a:sym typeface="Helvetica Neue"/>
              </a:defRPr>
            </a:lvl9pPr>
          </a:lstStyle>
          <a:p>
            <a:pPr lvl="0">
              <a:spcBef>
                <a:spcPts val="1200"/>
              </a:spcBef>
              <a:spcAft>
                <a:spcPts val="200"/>
              </a:spcAft>
            </a:pPr>
            <a:r>
              <a:rPr lang="en-GB" sz="1400" dirty="0">
                <a:solidFill>
                  <a:srgbClr val="5596E6"/>
                </a:solidFill>
                <a:latin typeface="Arial" panose="020B0604020202020204" pitchFamily="34" charset="0"/>
                <a:ea typeface="IBM Plex Sans Regular" charset="0"/>
                <a:cs typeface="Arial" panose="020B0604020202020204" pitchFamily="34" charset="0"/>
              </a:rPr>
              <a:t>IBM Watson Advantage</a:t>
            </a:r>
            <a:r>
              <a:rPr lang="en-GB" sz="1400" dirty="0">
                <a:solidFill>
                  <a:srgbClr val="5596E6"/>
                </a:solidFill>
                <a:latin typeface="Arial" panose="020B0604020202020204" pitchFamily="34" charset="0"/>
                <a:ea typeface="IBM Plex Sans Regular" charset="0"/>
                <a:cs typeface="Arial" panose="020B0604020202020204" pitchFamily="34" charset="0"/>
                <a:sym typeface="Arial"/>
              </a:rPr>
              <a:t>:</a:t>
            </a:r>
            <a:endParaRPr lang="en-US" sz="1400" kern="1200" dirty="0">
              <a:solidFill>
                <a:srgbClr val="5596E6"/>
              </a:solidFill>
              <a:latin typeface="Arial" panose="020B0604020202020204" pitchFamily="34" charset="0"/>
              <a:ea typeface="IBM Plex Sans Regular" charset="0"/>
              <a:cs typeface="Arial" panose="020B0604020202020204" pitchFamily="34" charset="0"/>
            </a:endParaRPr>
          </a:p>
          <a:p>
            <a:pPr marL="179387" indent="-171450" hangingPunct="1">
              <a:spcBef>
                <a:spcPct val="20000"/>
              </a:spcBef>
              <a:buClr>
                <a:srgbClr val="5596E6"/>
              </a:buClr>
              <a:buSzPct val="100000"/>
              <a:buFont typeface=".AppleSystemUIFont" charset="-120"/>
              <a:buChar char="–"/>
              <a:defRPr/>
            </a:pPr>
            <a:r>
              <a:rPr lang="en-US" sz="1400" kern="1200" dirty="0">
                <a:solidFill>
                  <a:srgbClr val="1E1E1E"/>
                </a:solidFill>
                <a:latin typeface="Arial" panose="020B0604020202020204" pitchFamily="34" charset="0"/>
                <a:ea typeface="IBM Plex Sans Regular" charset="0"/>
                <a:cs typeface="Arial" panose="020B0604020202020204" pitchFamily="34" charset="0"/>
              </a:rPr>
              <a:t>Watson visualization used to deliver intuitive and standardized visibility across multiple subjects.</a:t>
            </a:r>
          </a:p>
          <a:p>
            <a:pPr marL="179387" indent="-171450" hangingPunct="1">
              <a:spcBef>
                <a:spcPct val="20000"/>
              </a:spcBef>
              <a:buClr>
                <a:srgbClr val="5596E6"/>
              </a:buClr>
              <a:buSzPct val="100000"/>
              <a:buFont typeface=".AppleSystemUIFont" charset="-120"/>
              <a:buChar char="–"/>
              <a:defRPr/>
            </a:pPr>
            <a:r>
              <a:rPr lang="en-US" sz="1400" kern="1200" dirty="0">
                <a:solidFill>
                  <a:srgbClr val="1E1E1E"/>
                </a:solidFill>
                <a:latin typeface="Arial" panose="020B0604020202020204" pitchFamily="34" charset="0"/>
                <a:ea typeface="IBM Plex Sans Regular" charset="0"/>
                <a:cs typeface="Arial" panose="020B0604020202020204" pitchFamily="34" charset="0"/>
              </a:rPr>
              <a:t>Watson used to interpret and analyze non-structured data: mails, ticket descriptions, client feedback etc.</a:t>
            </a:r>
            <a:endParaRPr lang="en-US" sz="1400" kern="1200" dirty="0">
              <a:solidFill>
                <a:srgbClr val="1E1E1E"/>
              </a:solidFill>
              <a:latin typeface="+mn-lt"/>
              <a:ea typeface="IBM Plex Sans Regular" charset="0"/>
              <a:cs typeface="IBM Plex Sans Regular" charset="0"/>
            </a:endParaRPr>
          </a:p>
        </p:txBody>
      </p:sp>
      <p:sp>
        <p:nvSpPr>
          <p:cNvPr id="8" name="Date Placeholder 7">
            <a:extLst>
              <a:ext uri="{FF2B5EF4-FFF2-40B4-BE49-F238E27FC236}">
                <a16:creationId xmlns:a16="http://schemas.microsoft.com/office/drawing/2014/main" id="{A9D2A341-02B2-43B9-B5CE-109B67F912FF}"/>
              </a:ext>
            </a:extLst>
          </p:cNvPr>
          <p:cNvSpPr>
            <a:spLocks noGrp="1"/>
          </p:cNvSpPr>
          <p:nvPr>
            <p:ph type="dt" sz="half" idx="12"/>
          </p:nvPr>
        </p:nvSpPr>
        <p:spPr/>
        <p:txBody>
          <a:bodyPr/>
          <a:lstStyle/>
          <a:p>
            <a:pPr>
              <a:spcBef>
                <a:spcPct val="0"/>
              </a:spcBef>
              <a:buFontTx/>
              <a:buNone/>
            </a:pPr>
            <a:fld id="{EA038171-BA70-4F8D-BA6E-4248F19DE050}" type="datetime4">
              <a:rPr lang="en-AU" smtClean="0"/>
              <a:t>26 January 2018</a:t>
            </a:fld>
            <a:endParaRPr lang="en-AU"/>
          </a:p>
        </p:txBody>
      </p:sp>
      <p:sp>
        <p:nvSpPr>
          <p:cNvPr id="9" name="Footer Placeholder 8">
            <a:extLst>
              <a:ext uri="{FF2B5EF4-FFF2-40B4-BE49-F238E27FC236}">
                <a16:creationId xmlns:a16="http://schemas.microsoft.com/office/drawing/2014/main" id="{D82988C9-D879-43E6-9A4A-C1232D7BCB6B}"/>
              </a:ext>
            </a:extLst>
          </p:cNvPr>
          <p:cNvSpPr>
            <a:spLocks noGrp="1"/>
          </p:cNvSpPr>
          <p:nvPr>
            <p:ph type="ftr" sz="quarter" idx="10"/>
          </p:nvPr>
        </p:nvSpPr>
        <p:spPr/>
        <p:txBody>
          <a:bodyPr/>
          <a:lstStyle/>
          <a:p>
            <a:r>
              <a:rPr lang="en-US"/>
              <a:t>IBM Services Platform with Watson   |   IBM Confidential </a:t>
            </a:r>
            <a:endParaRPr lang="en-AU"/>
          </a:p>
        </p:txBody>
      </p:sp>
      <p:sp>
        <p:nvSpPr>
          <p:cNvPr id="12" name="Slide Number Placeholder 11">
            <a:extLst>
              <a:ext uri="{FF2B5EF4-FFF2-40B4-BE49-F238E27FC236}">
                <a16:creationId xmlns:a16="http://schemas.microsoft.com/office/drawing/2014/main" id="{5D31E6A8-EA03-48DA-8424-9FCE26568309}"/>
              </a:ext>
            </a:extLst>
          </p:cNvPr>
          <p:cNvSpPr>
            <a:spLocks noGrp="1"/>
          </p:cNvSpPr>
          <p:nvPr>
            <p:ph type="sldNum" sz="quarter" idx="11"/>
          </p:nvPr>
        </p:nvSpPr>
        <p:spPr/>
        <p:txBody>
          <a:bodyPr/>
          <a:lstStyle/>
          <a:p>
            <a:fld id="{F0FFBA74-A297-476A-9576-5FA25982D35F}" type="slidenum">
              <a:rPr lang="en-AU" smtClean="0"/>
              <a:pPr/>
              <a:t>5</a:t>
            </a:fld>
            <a:endParaRPr lang="en-AU"/>
          </a:p>
        </p:txBody>
      </p:sp>
    </p:spTree>
    <p:extLst>
      <p:ext uri="{BB962C8B-B14F-4D97-AF65-F5344CB8AC3E}">
        <p14:creationId xmlns:p14="http://schemas.microsoft.com/office/powerpoint/2010/main" val="3489212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9B2C459-C0A8-434C-ABE4-287559DD4CAD}"/>
              </a:ext>
            </a:extLst>
          </p:cNvPr>
          <p:cNvPicPr>
            <a:picLocks noChangeAspect="1"/>
          </p:cNvPicPr>
          <p:nvPr/>
        </p:nvPicPr>
        <p:blipFill>
          <a:blip r:embed="rId2"/>
          <a:stretch>
            <a:fillRect/>
          </a:stretch>
        </p:blipFill>
        <p:spPr>
          <a:xfrm>
            <a:off x="3666968" y="4614892"/>
            <a:ext cx="5041867" cy="2119952"/>
          </a:xfrm>
          <a:prstGeom prst="rect">
            <a:avLst/>
          </a:prstGeom>
        </p:spPr>
      </p:pic>
      <p:pic>
        <p:nvPicPr>
          <p:cNvPr id="20" name="Picture 19">
            <a:extLst>
              <a:ext uri="{FF2B5EF4-FFF2-40B4-BE49-F238E27FC236}">
                <a16:creationId xmlns:a16="http://schemas.microsoft.com/office/drawing/2014/main" id="{4BAEB625-9FD7-4924-8EB3-835714CA2CD5}"/>
              </a:ext>
            </a:extLst>
          </p:cNvPr>
          <p:cNvPicPr>
            <a:picLocks noChangeAspect="1"/>
          </p:cNvPicPr>
          <p:nvPr/>
        </p:nvPicPr>
        <p:blipFill>
          <a:blip r:embed="rId3"/>
          <a:stretch>
            <a:fillRect/>
          </a:stretch>
        </p:blipFill>
        <p:spPr>
          <a:xfrm>
            <a:off x="4503819" y="1198648"/>
            <a:ext cx="3700384" cy="1745577"/>
          </a:xfrm>
          <a:prstGeom prst="rect">
            <a:avLst/>
          </a:prstGeom>
          <a:ln>
            <a:solidFill>
              <a:schemeClr val="tx1"/>
            </a:solidFill>
          </a:ln>
        </p:spPr>
      </p:pic>
      <p:pic>
        <p:nvPicPr>
          <p:cNvPr id="7" name="Content Placeholder 6">
            <a:extLst>
              <a:ext uri="{FF2B5EF4-FFF2-40B4-BE49-F238E27FC236}">
                <a16:creationId xmlns:a16="http://schemas.microsoft.com/office/drawing/2014/main" id="{0B068F9A-8A36-41E8-A2A9-18AE0F3401D4}"/>
              </a:ext>
            </a:extLst>
          </p:cNvPr>
          <p:cNvPicPr>
            <a:picLocks noGrp="1" noChangeAspect="1"/>
          </p:cNvPicPr>
          <p:nvPr>
            <p:ph idx="1"/>
          </p:nvPr>
        </p:nvPicPr>
        <p:blipFill>
          <a:blip r:embed="rId4"/>
          <a:stretch>
            <a:fillRect/>
          </a:stretch>
        </p:blipFill>
        <p:spPr>
          <a:xfrm>
            <a:off x="139557" y="2794544"/>
            <a:ext cx="4433143" cy="1498552"/>
          </a:xfrm>
          <a:prstGeom prst="rect">
            <a:avLst/>
          </a:prstGeom>
          <a:ln>
            <a:solidFill>
              <a:schemeClr val="tx1"/>
            </a:solidFill>
          </a:ln>
        </p:spPr>
      </p:pic>
      <p:sp>
        <p:nvSpPr>
          <p:cNvPr id="2" name="Title 1">
            <a:extLst>
              <a:ext uri="{FF2B5EF4-FFF2-40B4-BE49-F238E27FC236}">
                <a16:creationId xmlns:a16="http://schemas.microsoft.com/office/drawing/2014/main" id="{7391AAC5-1BEE-4F10-B92E-8D15A4D9CAA5}"/>
              </a:ext>
            </a:extLst>
          </p:cNvPr>
          <p:cNvSpPr>
            <a:spLocks noGrp="1"/>
          </p:cNvSpPr>
          <p:nvPr>
            <p:ph type="title"/>
          </p:nvPr>
        </p:nvSpPr>
        <p:spPr>
          <a:xfrm>
            <a:off x="3791744" y="428195"/>
            <a:ext cx="8034074" cy="867205"/>
          </a:xfrm>
        </p:spPr>
        <p:txBody>
          <a:bodyPr/>
          <a:lstStyle/>
          <a:p>
            <a:r>
              <a:rPr lang="en-US" b="1" dirty="0"/>
              <a:t>Examples of Insights </a:t>
            </a:r>
            <a:r>
              <a:rPr lang="en-US" sz="1200" dirty="0"/>
              <a:t>(all insights are described </a:t>
            </a:r>
            <a:r>
              <a:rPr lang="en-US" sz="1200" dirty="0">
                <a:hlinkClick r:id="rId5"/>
              </a:rPr>
              <a:t>here</a:t>
            </a:r>
            <a:r>
              <a:rPr lang="en-US" sz="1200" dirty="0"/>
              <a:t>)</a:t>
            </a:r>
            <a:endParaRPr lang="en-US" dirty="0"/>
          </a:p>
        </p:txBody>
      </p:sp>
      <p:sp>
        <p:nvSpPr>
          <p:cNvPr id="4" name="Footer Placeholder 3">
            <a:extLst>
              <a:ext uri="{FF2B5EF4-FFF2-40B4-BE49-F238E27FC236}">
                <a16:creationId xmlns:a16="http://schemas.microsoft.com/office/drawing/2014/main" id="{A03B25DB-10EE-432E-8EFC-E32BDCA3E3BE}"/>
              </a:ext>
            </a:extLst>
          </p:cNvPr>
          <p:cNvSpPr>
            <a:spLocks noGrp="1"/>
          </p:cNvSpPr>
          <p:nvPr>
            <p:ph type="ftr" sz="quarter" idx="10"/>
          </p:nvPr>
        </p:nvSpPr>
        <p:spPr/>
        <p:txBody>
          <a:bodyPr/>
          <a:lstStyle/>
          <a:p>
            <a:r>
              <a:rPr lang="en-US" dirty="0"/>
              <a:t>IBM Services Platform with Watson   |   IBM Confidential </a:t>
            </a:r>
            <a:endParaRPr lang="en-AU" dirty="0"/>
          </a:p>
        </p:txBody>
      </p:sp>
      <p:sp>
        <p:nvSpPr>
          <p:cNvPr id="5" name="Slide Number Placeholder 4">
            <a:extLst>
              <a:ext uri="{FF2B5EF4-FFF2-40B4-BE49-F238E27FC236}">
                <a16:creationId xmlns:a16="http://schemas.microsoft.com/office/drawing/2014/main" id="{15C30336-D46A-49EB-A1E1-FA40BB40B4FF}"/>
              </a:ext>
            </a:extLst>
          </p:cNvPr>
          <p:cNvSpPr>
            <a:spLocks noGrp="1"/>
          </p:cNvSpPr>
          <p:nvPr>
            <p:ph type="sldNum" sz="quarter" idx="11"/>
          </p:nvPr>
        </p:nvSpPr>
        <p:spPr/>
        <p:txBody>
          <a:bodyPr/>
          <a:lstStyle/>
          <a:p>
            <a:fld id="{0C426F34-4EC7-4C3E-BCC5-CCD747DD43EB}" type="slidenum">
              <a:rPr lang="en-AU" smtClean="0"/>
              <a:pPr/>
              <a:t>6</a:t>
            </a:fld>
            <a:endParaRPr lang="en-AU" dirty="0"/>
          </a:p>
        </p:txBody>
      </p:sp>
      <p:sp>
        <p:nvSpPr>
          <p:cNvPr id="6" name="Date Placeholder 5">
            <a:extLst>
              <a:ext uri="{FF2B5EF4-FFF2-40B4-BE49-F238E27FC236}">
                <a16:creationId xmlns:a16="http://schemas.microsoft.com/office/drawing/2014/main" id="{7E00834A-B048-4C7E-A345-09113C7A0AA2}"/>
              </a:ext>
            </a:extLst>
          </p:cNvPr>
          <p:cNvSpPr>
            <a:spLocks noGrp="1"/>
          </p:cNvSpPr>
          <p:nvPr>
            <p:ph type="dt" sz="half" idx="12"/>
          </p:nvPr>
        </p:nvSpPr>
        <p:spPr/>
        <p:txBody>
          <a:bodyPr/>
          <a:lstStyle/>
          <a:p>
            <a:pPr>
              <a:spcBef>
                <a:spcPct val="0"/>
              </a:spcBef>
              <a:buFontTx/>
              <a:buNone/>
            </a:pPr>
            <a:fld id="{F7774639-C93B-4BCA-812A-003667970782}" type="datetime4">
              <a:rPr lang="en-AU" smtClean="0"/>
              <a:t>26 January 2018</a:t>
            </a:fld>
            <a:endParaRPr lang="en-AU" dirty="0"/>
          </a:p>
        </p:txBody>
      </p:sp>
      <p:sp>
        <p:nvSpPr>
          <p:cNvPr id="8" name="TextBox 7">
            <a:extLst>
              <a:ext uri="{FF2B5EF4-FFF2-40B4-BE49-F238E27FC236}">
                <a16:creationId xmlns:a16="http://schemas.microsoft.com/office/drawing/2014/main" id="{AE215601-55DF-407A-BAE8-CB61BB924A3C}"/>
              </a:ext>
            </a:extLst>
          </p:cNvPr>
          <p:cNvSpPr txBox="1"/>
          <p:nvPr/>
        </p:nvSpPr>
        <p:spPr>
          <a:xfrm>
            <a:off x="533987" y="2486767"/>
            <a:ext cx="2705934" cy="307777"/>
          </a:xfrm>
          <a:prstGeom prst="rect">
            <a:avLst/>
          </a:prstGeom>
          <a:noFill/>
        </p:spPr>
        <p:txBody>
          <a:bodyPr wrap="none" rtlCol="0">
            <a:spAutoFit/>
          </a:bodyPr>
          <a:lstStyle/>
          <a:p>
            <a:pPr>
              <a:buNone/>
            </a:pPr>
            <a:r>
              <a:rPr lang="en-US" b="0" dirty="0"/>
              <a:t>Real time Analytics Dashboard</a:t>
            </a:r>
          </a:p>
        </p:txBody>
      </p:sp>
      <p:sp>
        <p:nvSpPr>
          <p:cNvPr id="9" name="Rectangle 8">
            <a:extLst>
              <a:ext uri="{FF2B5EF4-FFF2-40B4-BE49-F238E27FC236}">
                <a16:creationId xmlns:a16="http://schemas.microsoft.com/office/drawing/2014/main" id="{9599576D-0C7B-4E12-9BB3-718BB4F3475E}"/>
              </a:ext>
            </a:extLst>
          </p:cNvPr>
          <p:cNvSpPr/>
          <p:nvPr/>
        </p:nvSpPr>
        <p:spPr bwMode="auto">
          <a:xfrm>
            <a:off x="3647728" y="4041723"/>
            <a:ext cx="1008112" cy="207640"/>
          </a:xfrm>
          <a:prstGeom prst="rect">
            <a:avLst/>
          </a:prstGeom>
          <a:noFill/>
          <a:ln w="22225"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6A997C8-E37C-4D0E-BF2F-69D80186C33C}"/>
              </a:ext>
            </a:extLst>
          </p:cNvPr>
          <p:cNvSpPr txBox="1"/>
          <p:nvPr/>
        </p:nvSpPr>
        <p:spPr>
          <a:xfrm>
            <a:off x="4761744" y="890871"/>
            <a:ext cx="3438505" cy="307777"/>
          </a:xfrm>
          <a:prstGeom prst="rect">
            <a:avLst/>
          </a:prstGeom>
          <a:noFill/>
        </p:spPr>
        <p:txBody>
          <a:bodyPr wrap="none" rtlCol="0">
            <a:spAutoFit/>
          </a:bodyPr>
          <a:lstStyle/>
          <a:p>
            <a:pPr>
              <a:buNone/>
            </a:pPr>
            <a:r>
              <a:rPr lang="en-US" b="0" dirty="0"/>
              <a:t>Dynamic Automation metrics dashboard</a:t>
            </a:r>
          </a:p>
        </p:txBody>
      </p:sp>
      <p:pic>
        <p:nvPicPr>
          <p:cNvPr id="12" name="Picture 11">
            <a:extLst>
              <a:ext uri="{FF2B5EF4-FFF2-40B4-BE49-F238E27FC236}">
                <a16:creationId xmlns:a16="http://schemas.microsoft.com/office/drawing/2014/main" id="{773FECAB-EC3B-4037-AE4D-DB8C428B13B6}"/>
              </a:ext>
            </a:extLst>
          </p:cNvPr>
          <p:cNvPicPr>
            <a:picLocks noChangeAspect="1"/>
          </p:cNvPicPr>
          <p:nvPr/>
        </p:nvPicPr>
        <p:blipFill>
          <a:blip r:embed="rId6"/>
          <a:stretch>
            <a:fillRect/>
          </a:stretch>
        </p:blipFill>
        <p:spPr>
          <a:xfrm>
            <a:off x="139557" y="4828003"/>
            <a:ext cx="3043082" cy="1584176"/>
          </a:xfrm>
          <a:prstGeom prst="rect">
            <a:avLst/>
          </a:prstGeom>
          <a:ln>
            <a:solidFill>
              <a:schemeClr val="tx1"/>
            </a:solidFill>
          </a:ln>
        </p:spPr>
      </p:pic>
      <p:sp>
        <p:nvSpPr>
          <p:cNvPr id="13" name="TextBox 12">
            <a:extLst>
              <a:ext uri="{FF2B5EF4-FFF2-40B4-BE49-F238E27FC236}">
                <a16:creationId xmlns:a16="http://schemas.microsoft.com/office/drawing/2014/main" id="{3FBD529A-E3A1-4CFF-86AA-7D104BD9B5C5}"/>
              </a:ext>
            </a:extLst>
          </p:cNvPr>
          <p:cNvSpPr txBox="1"/>
          <p:nvPr/>
        </p:nvSpPr>
        <p:spPr>
          <a:xfrm>
            <a:off x="317405" y="4406661"/>
            <a:ext cx="2254143" cy="307777"/>
          </a:xfrm>
          <a:prstGeom prst="rect">
            <a:avLst/>
          </a:prstGeom>
          <a:noFill/>
        </p:spPr>
        <p:txBody>
          <a:bodyPr wrap="none" rtlCol="0">
            <a:spAutoFit/>
          </a:bodyPr>
          <a:lstStyle/>
          <a:p>
            <a:pPr>
              <a:buNone/>
            </a:pPr>
            <a:r>
              <a:rPr lang="en-US" b="0" dirty="0"/>
              <a:t>Best of Breed dashboards</a:t>
            </a:r>
          </a:p>
        </p:txBody>
      </p:sp>
      <p:sp>
        <p:nvSpPr>
          <p:cNvPr id="14" name="TextBox 13">
            <a:extLst>
              <a:ext uri="{FF2B5EF4-FFF2-40B4-BE49-F238E27FC236}">
                <a16:creationId xmlns:a16="http://schemas.microsoft.com/office/drawing/2014/main" id="{8D98D234-2E11-4285-A896-4983B18800B6}"/>
              </a:ext>
            </a:extLst>
          </p:cNvPr>
          <p:cNvSpPr txBox="1"/>
          <p:nvPr/>
        </p:nvSpPr>
        <p:spPr>
          <a:xfrm>
            <a:off x="9121908" y="980728"/>
            <a:ext cx="2789546" cy="307777"/>
          </a:xfrm>
          <a:prstGeom prst="rect">
            <a:avLst/>
          </a:prstGeom>
          <a:noFill/>
        </p:spPr>
        <p:txBody>
          <a:bodyPr wrap="none" rtlCol="0">
            <a:spAutoFit/>
          </a:bodyPr>
          <a:lstStyle/>
          <a:p>
            <a:pPr>
              <a:buNone/>
            </a:pPr>
            <a:r>
              <a:rPr lang="en-US" b="0" dirty="0"/>
              <a:t>Opportunity estimator dashboard</a:t>
            </a:r>
          </a:p>
        </p:txBody>
      </p:sp>
      <p:pic>
        <p:nvPicPr>
          <p:cNvPr id="15" name="Picture 14">
            <a:extLst>
              <a:ext uri="{FF2B5EF4-FFF2-40B4-BE49-F238E27FC236}">
                <a16:creationId xmlns:a16="http://schemas.microsoft.com/office/drawing/2014/main" id="{A821046E-0F08-46FF-8617-2A95BEF533B5}"/>
              </a:ext>
            </a:extLst>
          </p:cNvPr>
          <p:cNvPicPr>
            <a:picLocks noChangeAspect="1"/>
          </p:cNvPicPr>
          <p:nvPr/>
        </p:nvPicPr>
        <p:blipFill>
          <a:blip r:embed="rId7"/>
          <a:stretch>
            <a:fillRect/>
          </a:stretch>
        </p:blipFill>
        <p:spPr>
          <a:xfrm>
            <a:off x="8258929" y="1257880"/>
            <a:ext cx="3701841" cy="2121737"/>
          </a:xfrm>
          <a:prstGeom prst="rect">
            <a:avLst/>
          </a:prstGeom>
          <a:ln>
            <a:solidFill>
              <a:schemeClr val="tx1"/>
            </a:solidFill>
          </a:ln>
        </p:spPr>
      </p:pic>
      <p:sp>
        <p:nvSpPr>
          <p:cNvPr id="16" name="Speech Bubble: Rectangle 15">
            <a:extLst>
              <a:ext uri="{FF2B5EF4-FFF2-40B4-BE49-F238E27FC236}">
                <a16:creationId xmlns:a16="http://schemas.microsoft.com/office/drawing/2014/main" id="{7C46B82A-6BC0-4BEE-97A1-686A1AA1E2C1}"/>
              </a:ext>
            </a:extLst>
          </p:cNvPr>
          <p:cNvSpPr/>
          <p:nvPr/>
        </p:nvSpPr>
        <p:spPr bwMode="auto">
          <a:xfrm>
            <a:off x="3227310" y="2726830"/>
            <a:ext cx="1345390" cy="818824"/>
          </a:xfrm>
          <a:prstGeom prst="wedgeRectCallout">
            <a:avLst>
              <a:gd name="adj1" fmla="val 39105"/>
              <a:gd name="adj2" fmla="val 128981"/>
            </a:avLst>
          </a:prstGeom>
          <a:solidFill>
            <a:srgbClr val="6699FF"/>
          </a:solidFill>
          <a:ln>
            <a:noFill/>
          </a:ln>
          <a:effectLst/>
          <a:extLst/>
        </p:spPr>
        <p:txBody>
          <a:bodyPr vert="horz" wrap="square" lIns="36000" tIns="4572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None/>
              <a:tabLst/>
            </a:pPr>
            <a:r>
              <a:rPr kumimoji="0" 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This application is having troubles. What are the on going actions? </a:t>
            </a:r>
          </a:p>
        </p:txBody>
      </p:sp>
      <p:sp>
        <p:nvSpPr>
          <p:cNvPr id="17" name="Speech Bubble: Rectangle 16">
            <a:extLst>
              <a:ext uri="{FF2B5EF4-FFF2-40B4-BE49-F238E27FC236}">
                <a16:creationId xmlns:a16="http://schemas.microsoft.com/office/drawing/2014/main" id="{77E63188-2824-4A8A-9E5B-E479BC871557}"/>
              </a:ext>
            </a:extLst>
          </p:cNvPr>
          <p:cNvSpPr/>
          <p:nvPr/>
        </p:nvSpPr>
        <p:spPr bwMode="auto">
          <a:xfrm>
            <a:off x="9684774" y="3501584"/>
            <a:ext cx="2507226" cy="707718"/>
          </a:xfrm>
          <a:prstGeom prst="wedgeRectCallout">
            <a:avLst>
              <a:gd name="adj1" fmla="val 1346"/>
              <a:gd name="adj2" fmla="val -85949"/>
            </a:avLst>
          </a:prstGeom>
          <a:solidFill>
            <a:srgbClr val="6699FF"/>
          </a:solidFill>
          <a:ln>
            <a:noFill/>
          </a:ln>
          <a:effectLst/>
          <a:extLst/>
        </p:spPr>
        <p:txBody>
          <a:bodyPr vert="horz" wrap="square" lIns="36000" tIns="4572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None/>
              <a:tabLst/>
            </a:pPr>
            <a:r>
              <a:rPr kumimoji="0" 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Watson analytics view : These automata are available. They could be improvement opportunities for my environment </a:t>
            </a:r>
          </a:p>
        </p:txBody>
      </p:sp>
      <p:sp>
        <p:nvSpPr>
          <p:cNvPr id="18" name="Speech Bubble: Rectangle 17">
            <a:extLst>
              <a:ext uri="{FF2B5EF4-FFF2-40B4-BE49-F238E27FC236}">
                <a16:creationId xmlns:a16="http://schemas.microsoft.com/office/drawing/2014/main" id="{99C93FB4-D0DB-4A4B-9FD5-AA2CEED994ED}"/>
              </a:ext>
            </a:extLst>
          </p:cNvPr>
          <p:cNvSpPr/>
          <p:nvPr/>
        </p:nvSpPr>
        <p:spPr bwMode="auto">
          <a:xfrm>
            <a:off x="7704170" y="3460655"/>
            <a:ext cx="1919536" cy="581068"/>
          </a:xfrm>
          <a:prstGeom prst="wedgeRectCallout">
            <a:avLst>
              <a:gd name="adj1" fmla="val 21005"/>
              <a:gd name="adj2" fmla="val -255804"/>
            </a:avLst>
          </a:prstGeom>
          <a:solidFill>
            <a:srgbClr val="6699FF"/>
          </a:solidFill>
          <a:ln>
            <a:noFill/>
          </a:ln>
          <a:effectLst/>
          <a:extLst/>
        </p:spPr>
        <p:txBody>
          <a:bodyPr vert="horz" wrap="square" lIns="36000" tIns="4572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None/>
              <a:tabLst/>
            </a:pPr>
            <a:r>
              <a:rPr lang="en-US" sz="1050" b="0" dirty="0"/>
              <a:t>Here are areas where the account can improve its service. </a:t>
            </a:r>
            <a:endParaRPr kumimoji="0" 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9" name="Speech Bubble: Rectangle 18">
            <a:extLst>
              <a:ext uri="{FF2B5EF4-FFF2-40B4-BE49-F238E27FC236}">
                <a16:creationId xmlns:a16="http://schemas.microsoft.com/office/drawing/2014/main" id="{0C559477-68EA-44B0-B204-CCF51BB0F60A}"/>
              </a:ext>
            </a:extLst>
          </p:cNvPr>
          <p:cNvSpPr/>
          <p:nvPr/>
        </p:nvSpPr>
        <p:spPr bwMode="auto">
          <a:xfrm>
            <a:off x="5018510" y="2745127"/>
            <a:ext cx="2150722" cy="694575"/>
          </a:xfrm>
          <a:prstGeom prst="wedgeRectCallout">
            <a:avLst>
              <a:gd name="adj1" fmla="val 23313"/>
              <a:gd name="adj2" fmla="val -90819"/>
            </a:avLst>
          </a:prstGeom>
          <a:solidFill>
            <a:srgbClr val="6699FF"/>
          </a:solidFill>
          <a:ln>
            <a:noFill/>
          </a:ln>
          <a:effectLst/>
          <a:extLst/>
        </p:spPr>
        <p:txBody>
          <a:bodyPr vert="horz" wrap="square" lIns="36000" tIns="4572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None/>
              <a:tabLst/>
            </a:pPr>
            <a:r>
              <a:rPr lang="en-US" sz="1050" b="0" dirty="0"/>
              <a:t>What is the end to end status of Dynamic Automation? And what is the status step by step? </a:t>
            </a:r>
            <a:endParaRPr kumimoji="0" 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6CDF750-E450-4D33-9433-CAD68F251805}"/>
              </a:ext>
            </a:extLst>
          </p:cNvPr>
          <p:cNvSpPr txBox="1"/>
          <p:nvPr/>
        </p:nvSpPr>
        <p:spPr>
          <a:xfrm>
            <a:off x="3961926" y="4362352"/>
            <a:ext cx="3517053" cy="307777"/>
          </a:xfrm>
          <a:prstGeom prst="rect">
            <a:avLst/>
          </a:prstGeom>
          <a:noFill/>
        </p:spPr>
        <p:txBody>
          <a:bodyPr wrap="none" rtlCol="0">
            <a:spAutoFit/>
          </a:bodyPr>
          <a:lstStyle/>
          <a:p>
            <a:pPr>
              <a:buNone/>
            </a:pPr>
            <a:r>
              <a:rPr lang="en-US" b="0" dirty="0" err="1"/>
              <a:t>IPCenter</a:t>
            </a:r>
            <a:r>
              <a:rPr lang="en-US" b="0" dirty="0"/>
              <a:t> - Automata execution dashboard</a:t>
            </a:r>
          </a:p>
        </p:txBody>
      </p:sp>
      <p:pic>
        <p:nvPicPr>
          <p:cNvPr id="23" name="Picture 22">
            <a:extLst>
              <a:ext uri="{FF2B5EF4-FFF2-40B4-BE49-F238E27FC236}">
                <a16:creationId xmlns:a16="http://schemas.microsoft.com/office/drawing/2014/main" id="{C024D3E5-FA61-4223-BD33-37F317E2350F}"/>
              </a:ext>
            </a:extLst>
          </p:cNvPr>
          <p:cNvPicPr>
            <a:picLocks noChangeAspect="1"/>
          </p:cNvPicPr>
          <p:nvPr/>
        </p:nvPicPr>
        <p:blipFill>
          <a:blip r:embed="rId8"/>
          <a:stretch>
            <a:fillRect/>
          </a:stretch>
        </p:blipFill>
        <p:spPr>
          <a:xfrm>
            <a:off x="139557" y="930523"/>
            <a:ext cx="4422942" cy="1361693"/>
          </a:xfrm>
          <a:prstGeom prst="rect">
            <a:avLst/>
          </a:prstGeom>
          <a:ln>
            <a:solidFill>
              <a:schemeClr val="tx1"/>
            </a:solidFill>
          </a:ln>
        </p:spPr>
      </p:pic>
      <p:sp>
        <p:nvSpPr>
          <p:cNvPr id="24" name="TextBox 23">
            <a:extLst>
              <a:ext uri="{FF2B5EF4-FFF2-40B4-BE49-F238E27FC236}">
                <a16:creationId xmlns:a16="http://schemas.microsoft.com/office/drawing/2014/main" id="{89617F43-BC84-4E28-A208-0C7719064BCF}"/>
              </a:ext>
            </a:extLst>
          </p:cNvPr>
          <p:cNvSpPr txBox="1"/>
          <p:nvPr/>
        </p:nvSpPr>
        <p:spPr>
          <a:xfrm>
            <a:off x="453991" y="622746"/>
            <a:ext cx="2185214" cy="307777"/>
          </a:xfrm>
          <a:prstGeom prst="rect">
            <a:avLst/>
          </a:prstGeom>
          <a:noFill/>
        </p:spPr>
        <p:txBody>
          <a:bodyPr wrap="none" rtlCol="0">
            <a:spAutoFit/>
          </a:bodyPr>
          <a:lstStyle/>
          <a:p>
            <a:pPr>
              <a:buNone/>
            </a:pPr>
            <a:r>
              <a:rPr lang="en-US" b="0" dirty="0"/>
              <a:t>CDI – Insights catalogue </a:t>
            </a:r>
          </a:p>
        </p:txBody>
      </p:sp>
      <p:sp>
        <p:nvSpPr>
          <p:cNvPr id="25" name="Speech Bubble: Rectangle 24">
            <a:extLst>
              <a:ext uri="{FF2B5EF4-FFF2-40B4-BE49-F238E27FC236}">
                <a16:creationId xmlns:a16="http://schemas.microsoft.com/office/drawing/2014/main" id="{34B58A17-D5F5-4F1B-BDEA-51BB6E913BC2}"/>
              </a:ext>
            </a:extLst>
          </p:cNvPr>
          <p:cNvSpPr/>
          <p:nvPr/>
        </p:nvSpPr>
        <p:spPr bwMode="auto">
          <a:xfrm>
            <a:off x="2017023" y="5719324"/>
            <a:ext cx="1345390" cy="818824"/>
          </a:xfrm>
          <a:prstGeom prst="wedgeRectCallout">
            <a:avLst>
              <a:gd name="adj1" fmla="val 1346"/>
              <a:gd name="adj2" fmla="val -143109"/>
            </a:avLst>
          </a:prstGeom>
          <a:solidFill>
            <a:srgbClr val="6699FF"/>
          </a:solidFill>
          <a:ln>
            <a:noFill/>
          </a:ln>
          <a:effectLst/>
          <a:extLst/>
        </p:spPr>
        <p:txBody>
          <a:bodyPr vert="horz" wrap="square" lIns="36000" tIns="4572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None/>
              <a:tabLst/>
            </a:pPr>
            <a:r>
              <a:rPr kumimoji="0" 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rPr>
              <a:t>What are the best of breed automata. Where are they deployed?</a:t>
            </a:r>
          </a:p>
        </p:txBody>
      </p:sp>
      <p:sp>
        <p:nvSpPr>
          <p:cNvPr id="27" name="Speech Bubble: Rectangle 26">
            <a:extLst>
              <a:ext uri="{FF2B5EF4-FFF2-40B4-BE49-F238E27FC236}">
                <a16:creationId xmlns:a16="http://schemas.microsoft.com/office/drawing/2014/main" id="{EAF74E7A-DB1D-4F46-85D7-98223AF62F29}"/>
              </a:ext>
            </a:extLst>
          </p:cNvPr>
          <p:cNvSpPr/>
          <p:nvPr/>
        </p:nvSpPr>
        <p:spPr bwMode="auto">
          <a:xfrm>
            <a:off x="8110908" y="4601546"/>
            <a:ext cx="1919536" cy="339731"/>
          </a:xfrm>
          <a:prstGeom prst="wedgeRectCallout">
            <a:avLst>
              <a:gd name="adj1" fmla="val -65194"/>
              <a:gd name="adj2" fmla="val 26167"/>
            </a:avLst>
          </a:prstGeom>
          <a:solidFill>
            <a:srgbClr val="6699FF"/>
          </a:solidFill>
          <a:ln>
            <a:noFill/>
          </a:ln>
          <a:effectLst/>
          <a:extLst/>
        </p:spPr>
        <p:txBody>
          <a:bodyPr vert="horz" wrap="square" lIns="36000" tIns="4572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None/>
              <a:tabLst/>
            </a:pPr>
            <a:r>
              <a:rPr lang="en-US" sz="1050" b="0" dirty="0"/>
              <a:t>Overall Performance. </a:t>
            </a:r>
            <a:endParaRPr kumimoji="0" 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8" name="Speech Bubble: Rectangle 27">
            <a:extLst>
              <a:ext uri="{FF2B5EF4-FFF2-40B4-BE49-F238E27FC236}">
                <a16:creationId xmlns:a16="http://schemas.microsoft.com/office/drawing/2014/main" id="{06C39034-8131-4B6D-87FE-6BF6E1EB255E}"/>
              </a:ext>
            </a:extLst>
          </p:cNvPr>
          <p:cNvSpPr/>
          <p:nvPr/>
        </p:nvSpPr>
        <p:spPr bwMode="auto">
          <a:xfrm>
            <a:off x="4655840" y="3539049"/>
            <a:ext cx="1919536" cy="458941"/>
          </a:xfrm>
          <a:prstGeom prst="wedgeRectCallout">
            <a:avLst>
              <a:gd name="adj1" fmla="val -10744"/>
              <a:gd name="adj2" fmla="val 192047"/>
            </a:avLst>
          </a:prstGeom>
          <a:solidFill>
            <a:srgbClr val="6699FF"/>
          </a:solidFill>
          <a:ln>
            <a:noFill/>
          </a:ln>
          <a:effectLst/>
          <a:extLst/>
        </p:spPr>
        <p:txBody>
          <a:bodyPr vert="horz" wrap="square" lIns="36000" tIns="4572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None/>
              <a:tabLst/>
            </a:pPr>
            <a:r>
              <a:rPr lang="en-US" sz="1050" b="0" dirty="0"/>
              <a:t>Success Story. What automation resolved</a:t>
            </a:r>
            <a:endParaRPr kumimoji="0" 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29" name="Speech Bubble: Rectangle 28">
            <a:extLst>
              <a:ext uri="{FF2B5EF4-FFF2-40B4-BE49-F238E27FC236}">
                <a16:creationId xmlns:a16="http://schemas.microsoft.com/office/drawing/2014/main" id="{66F910F6-D328-418E-B4EF-BCA0B587498C}"/>
              </a:ext>
            </a:extLst>
          </p:cNvPr>
          <p:cNvSpPr/>
          <p:nvPr/>
        </p:nvSpPr>
        <p:spPr bwMode="auto">
          <a:xfrm>
            <a:off x="6102989" y="4055069"/>
            <a:ext cx="1919536" cy="458941"/>
          </a:xfrm>
          <a:prstGeom prst="wedgeRectCallout">
            <a:avLst>
              <a:gd name="adj1" fmla="val -5460"/>
              <a:gd name="adj2" fmla="val 110669"/>
            </a:avLst>
          </a:prstGeom>
          <a:solidFill>
            <a:srgbClr val="6699FF"/>
          </a:solidFill>
          <a:ln>
            <a:noFill/>
          </a:ln>
          <a:effectLst/>
          <a:extLst/>
        </p:spPr>
        <p:txBody>
          <a:bodyPr vert="horz" wrap="square" lIns="36000" tIns="4572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None/>
              <a:tabLst/>
            </a:pPr>
            <a:r>
              <a:rPr lang="en-US" sz="1050" b="0" dirty="0"/>
              <a:t>What automation did not resolve – improvement areas</a:t>
            </a:r>
            <a:endParaRPr kumimoji="0" 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30" name="Picture 29">
            <a:extLst>
              <a:ext uri="{FF2B5EF4-FFF2-40B4-BE49-F238E27FC236}">
                <a16:creationId xmlns:a16="http://schemas.microsoft.com/office/drawing/2014/main" id="{8190B7B5-5311-4683-A40F-111B3376F9E9}"/>
              </a:ext>
            </a:extLst>
          </p:cNvPr>
          <p:cNvPicPr>
            <a:picLocks noChangeAspect="1"/>
          </p:cNvPicPr>
          <p:nvPr/>
        </p:nvPicPr>
        <p:blipFill>
          <a:blip r:embed="rId9"/>
          <a:stretch>
            <a:fillRect/>
          </a:stretch>
        </p:blipFill>
        <p:spPr>
          <a:xfrm>
            <a:off x="8832304" y="5199757"/>
            <a:ext cx="2943451" cy="1411973"/>
          </a:xfrm>
          <a:prstGeom prst="rect">
            <a:avLst/>
          </a:prstGeom>
          <a:ln>
            <a:solidFill>
              <a:schemeClr val="tx1"/>
            </a:solidFill>
          </a:ln>
        </p:spPr>
      </p:pic>
      <p:sp>
        <p:nvSpPr>
          <p:cNvPr id="31" name="Speech Bubble: Rectangle 30">
            <a:extLst>
              <a:ext uri="{FF2B5EF4-FFF2-40B4-BE49-F238E27FC236}">
                <a16:creationId xmlns:a16="http://schemas.microsoft.com/office/drawing/2014/main" id="{58E250B9-9C66-4351-81D5-C79781E7F4AD}"/>
              </a:ext>
            </a:extLst>
          </p:cNvPr>
          <p:cNvSpPr/>
          <p:nvPr/>
        </p:nvSpPr>
        <p:spPr bwMode="auto">
          <a:xfrm>
            <a:off x="10272464" y="4341132"/>
            <a:ext cx="1919536" cy="486871"/>
          </a:xfrm>
          <a:prstGeom prst="wedgeRectCallout">
            <a:avLst>
              <a:gd name="adj1" fmla="val -23985"/>
              <a:gd name="adj2" fmla="val 237645"/>
            </a:avLst>
          </a:prstGeom>
          <a:solidFill>
            <a:srgbClr val="6699FF"/>
          </a:solidFill>
          <a:ln>
            <a:noFill/>
          </a:ln>
          <a:effectLst/>
          <a:extLst/>
        </p:spPr>
        <p:txBody>
          <a:bodyPr vert="horz" wrap="square" lIns="36000" tIns="4572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40000"/>
              </a:spcBef>
              <a:spcAft>
                <a:spcPct val="0"/>
              </a:spcAft>
              <a:buClrTx/>
              <a:buSzTx/>
              <a:buNone/>
              <a:tabLst/>
            </a:pPr>
            <a:r>
              <a:rPr lang="en-US" sz="1050" b="0" dirty="0"/>
              <a:t>Different scope for the different tools . </a:t>
            </a:r>
            <a:endParaRPr kumimoji="0" lang="en-US" sz="105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7075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1">
            <a:extLst>
              <a:ext uri="{FF2B5EF4-FFF2-40B4-BE49-F238E27FC236}">
                <a16:creationId xmlns:a16="http://schemas.microsoft.com/office/drawing/2014/main" id="{9625A3F3-0CCB-47AB-8BAD-E2E2B7AF49AB}"/>
              </a:ext>
            </a:extLst>
          </p:cNvPr>
          <p:cNvSpPr>
            <a:spLocks noGrp="1"/>
          </p:cNvSpPr>
          <p:nvPr>
            <p:ph type="title"/>
          </p:nvPr>
        </p:nvSpPr>
        <p:spPr/>
        <p:txBody>
          <a:bodyPr/>
          <a:lstStyle/>
          <a:p>
            <a:r>
              <a:rPr lang="en-AU"/>
              <a:t>Delivery persona take advantage of CDI to understand service quality and drive service quality improvement </a:t>
            </a:r>
            <a:endParaRPr lang="en-AU" dirty="0"/>
          </a:p>
        </p:txBody>
      </p:sp>
      <p:pic>
        <p:nvPicPr>
          <p:cNvPr id="7" name="Picture 6">
            <a:extLst>
              <a:ext uri="{FF2B5EF4-FFF2-40B4-BE49-F238E27FC236}">
                <a16:creationId xmlns:a16="http://schemas.microsoft.com/office/drawing/2014/main" id="{5D6B902A-B729-4AEC-B8A7-720353538940}"/>
              </a:ext>
            </a:extLst>
          </p:cNvPr>
          <p:cNvPicPr>
            <a:picLocks noChangeAspect="1"/>
          </p:cNvPicPr>
          <p:nvPr/>
        </p:nvPicPr>
        <p:blipFill>
          <a:blip r:embed="rId2"/>
          <a:stretch>
            <a:fillRect/>
          </a:stretch>
        </p:blipFill>
        <p:spPr>
          <a:xfrm>
            <a:off x="92224" y="3995597"/>
            <a:ext cx="7371928" cy="2025691"/>
          </a:xfrm>
          <a:prstGeom prst="rect">
            <a:avLst/>
          </a:prstGeom>
        </p:spPr>
      </p:pic>
      <p:pic>
        <p:nvPicPr>
          <p:cNvPr id="8" name="Picture 7">
            <a:extLst>
              <a:ext uri="{FF2B5EF4-FFF2-40B4-BE49-F238E27FC236}">
                <a16:creationId xmlns:a16="http://schemas.microsoft.com/office/drawing/2014/main" id="{6B6787AF-228E-42C8-B9AC-ED3E67692243}"/>
              </a:ext>
            </a:extLst>
          </p:cNvPr>
          <p:cNvPicPr>
            <a:picLocks noChangeAspect="1"/>
          </p:cNvPicPr>
          <p:nvPr/>
        </p:nvPicPr>
        <p:blipFill>
          <a:blip r:embed="rId3"/>
          <a:stretch>
            <a:fillRect/>
          </a:stretch>
        </p:blipFill>
        <p:spPr>
          <a:xfrm>
            <a:off x="3165017" y="1952067"/>
            <a:ext cx="618317" cy="802949"/>
          </a:xfrm>
          <a:prstGeom prst="rect">
            <a:avLst/>
          </a:prstGeom>
        </p:spPr>
      </p:pic>
      <p:pic>
        <p:nvPicPr>
          <p:cNvPr id="9" name="Picture 8">
            <a:extLst>
              <a:ext uri="{FF2B5EF4-FFF2-40B4-BE49-F238E27FC236}">
                <a16:creationId xmlns:a16="http://schemas.microsoft.com/office/drawing/2014/main" id="{702BDA36-0646-4565-9A67-A4C98574F9D9}"/>
              </a:ext>
            </a:extLst>
          </p:cNvPr>
          <p:cNvPicPr>
            <a:picLocks noChangeAspect="1"/>
          </p:cNvPicPr>
          <p:nvPr/>
        </p:nvPicPr>
        <p:blipFill>
          <a:blip r:embed="rId4"/>
          <a:stretch>
            <a:fillRect/>
          </a:stretch>
        </p:blipFill>
        <p:spPr>
          <a:xfrm>
            <a:off x="4647273" y="1924827"/>
            <a:ext cx="624352" cy="813324"/>
          </a:xfrm>
          <a:prstGeom prst="rect">
            <a:avLst/>
          </a:prstGeom>
        </p:spPr>
      </p:pic>
      <p:sp>
        <p:nvSpPr>
          <p:cNvPr id="10" name="TextBox 9">
            <a:extLst>
              <a:ext uri="{FF2B5EF4-FFF2-40B4-BE49-F238E27FC236}">
                <a16:creationId xmlns:a16="http://schemas.microsoft.com/office/drawing/2014/main" id="{7A9E39B6-DE02-43EE-B4C0-959A8A2CDF57}"/>
              </a:ext>
            </a:extLst>
          </p:cNvPr>
          <p:cNvSpPr txBox="1"/>
          <p:nvPr/>
        </p:nvSpPr>
        <p:spPr>
          <a:xfrm>
            <a:off x="4509525" y="2716909"/>
            <a:ext cx="795411" cy="577659"/>
          </a:xfrm>
          <a:prstGeom prst="rect">
            <a:avLst/>
          </a:prstGeom>
          <a:noFill/>
        </p:spPr>
        <p:txBody>
          <a:bodyPr wrap="none" rtlCol="0">
            <a:spAutoFit/>
          </a:bodyPr>
          <a:lstStyle/>
          <a:p>
            <a:pPr>
              <a:buNone/>
            </a:pPr>
            <a:r>
              <a:rPr lang="en-US" sz="1100" dirty="0"/>
              <a:t>Architect</a:t>
            </a:r>
          </a:p>
          <a:p>
            <a:endParaRPr lang="en-US" sz="1467" dirty="0"/>
          </a:p>
        </p:txBody>
      </p:sp>
      <p:pic>
        <p:nvPicPr>
          <p:cNvPr id="11" name="Picture 10">
            <a:extLst>
              <a:ext uri="{FF2B5EF4-FFF2-40B4-BE49-F238E27FC236}">
                <a16:creationId xmlns:a16="http://schemas.microsoft.com/office/drawing/2014/main" id="{93A7949E-675A-438B-A465-3F9E63F962B7}"/>
              </a:ext>
            </a:extLst>
          </p:cNvPr>
          <p:cNvPicPr>
            <a:picLocks noChangeAspect="1"/>
          </p:cNvPicPr>
          <p:nvPr/>
        </p:nvPicPr>
        <p:blipFill>
          <a:blip r:embed="rId5"/>
          <a:stretch>
            <a:fillRect/>
          </a:stretch>
        </p:blipFill>
        <p:spPr>
          <a:xfrm>
            <a:off x="240776" y="1944885"/>
            <a:ext cx="617449" cy="785207"/>
          </a:xfrm>
          <a:prstGeom prst="rect">
            <a:avLst/>
          </a:prstGeom>
        </p:spPr>
      </p:pic>
      <p:sp>
        <p:nvSpPr>
          <p:cNvPr id="12" name="TextBox 11">
            <a:extLst>
              <a:ext uri="{FF2B5EF4-FFF2-40B4-BE49-F238E27FC236}">
                <a16:creationId xmlns:a16="http://schemas.microsoft.com/office/drawing/2014/main" id="{AB186821-CE7A-4377-9752-D66BCFE9C892}"/>
              </a:ext>
            </a:extLst>
          </p:cNvPr>
          <p:cNvSpPr txBox="1"/>
          <p:nvPr/>
        </p:nvSpPr>
        <p:spPr>
          <a:xfrm>
            <a:off x="240776" y="2714916"/>
            <a:ext cx="514885" cy="261610"/>
          </a:xfrm>
          <a:prstGeom prst="rect">
            <a:avLst/>
          </a:prstGeom>
          <a:noFill/>
        </p:spPr>
        <p:txBody>
          <a:bodyPr wrap="none" rtlCol="0">
            <a:spAutoFit/>
          </a:bodyPr>
          <a:lstStyle/>
          <a:p>
            <a:pPr>
              <a:buNone/>
            </a:pPr>
            <a:r>
              <a:rPr lang="en-US" sz="1100" dirty="0"/>
              <a:t>DPE </a:t>
            </a:r>
          </a:p>
        </p:txBody>
      </p:sp>
      <p:sp>
        <p:nvSpPr>
          <p:cNvPr id="13" name="TextBox 12">
            <a:extLst>
              <a:ext uri="{FF2B5EF4-FFF2-40B4-BE49-F238E27FC236}">
                <a16:creationId xmlns:a16="http://schemas.microsoft.com/office/drawing/2014/main" id="{4888A3A5-F717-4673-AE51-047BF5D4E701}"/>
              </a:ext>
            </a:extLst>
          </p:cNvPr>
          <p:cNvSpPr txBox="1"/>
          <p:nvPr/>
        </p:nvSpPr>
        <p:spPr>
          <a:xfrm>
            <a:off x="2764454" y="2739406"/>
            <a:ext cx="1727267" cy="261610"/>
          </a:xfrm>
          <a:prstGeom prst="rect">
            <a:avLst/>
          </a:prstGeom>
          <a:noFill/>
        </p:spPr>
        <p:txBody>
          <a:bodyPr wrap="square" rtlCol="0">
            <a:spAutoFit/>
          </a:bodyPr>
          <a:lstStyle/>
          <a:p>
            <a:pPr>
              <a:buNone/>
            </a:pPr>
            <a:r>
              <a:rPr lang="en-US" sz="1100" dirty="0"/>
              <a:t>Delivery Analyst</a:t>
            </a:r>
          </a:p>
        </p:txBody>
      </p:sp>
      <p:pic>
        <p:nvPicPr>
          <p:cNvPr id="15" name="Picture 14">
            <a:extLst>
              <a:ext uri="{FF2B5EF4-FFF2-40B4-BE49-F238E27FC236}">
                <a16:creationId xmlns:a16="http://schemas.microsoft.com/office/drawing/2014/main" id="{6DAB5C8C-4F2A-4BB0-98F8-2EE0947B7936}"/>
              </a:ext>
            </a:extLst>
          </p:cNvPr>
          <p:cNvPicPr>
            <a:picLocks noChangeAspect="1"/>
          </p:cNvPicPr>
          <p:nvPr/>
        </p:nvPicPr>
        <p:blipFill>
          <a:blip r:embed="rId6"/>
          <a:stretch>
            <a:fillRect/>
          </a:stretch>
        </p:blipFill>
        <p:spPr>
          <a:xfrm>
            <a:off x="1649635" y="1918487"/>
            <a:ext cx="608621" cy="789096"/>
          </a:xfrm>
          <a:prstGeom prst="rect">
            <a:avLst/>
          </a:prstGeom>
        </p:spPr>
      </p:pic>
      <p:pic>
        <p:nvPicPr>
          <p:cNvPr id="16" name="Picture 15">
            <a:extLst>
              <a:ext uri="{FF2B5EF4-FFF2-40B4-BE49-F238E27FC236}">
                <a16:creationId xmlns:a16="http://schemas.microsoft.com/office/drawing/2014/main" id="{05F42EB3-AB75-4F02-B8B7-F4739C1588D6}"/>
              </a:ext>
            </a:extLst>
          </p:cNvPr>
          <p:cNvPicPr>
            <a:picLocks noChangeAspect="1"/>
          </p:cNvPicPr>
          <p:nvPr/>
        </p:nvPicPr>
        <p:blipFill>
          <a:blip r:embed="rId7"/>
          <a:stretch>
            <a:fillRect/>
          </a:stretch>
        </p:blipFill>
        <p:spPr>
          <a:xfrm>
            <a:off x="6276652" y="1946635"/>
            <a:ext cx="571622" cy="781507"/>
          </a:xfrm>
          <a:prstGeom prst="rect">
            <a:avLst/>
          </a:prstGeom>
        </p:spPr>
      </p:pic>
      <p:sp>
        <p:nvSpPr>
          <p:cNvPr id="17" name="TextBox 16">
            <a:extLst>
              <a:ext uri="{FF2B5EF4-FFF2-40B4-BE49-F238E27FC236}">
                <a16:creationId xmlns:a16="http://schemas.microsoft.com/office/drawing/2014/main" id="{D84D500B-F393-4802-BD86-83F3CA3C74BB}"/>
              </a:ext>
            </a:extLst>
          </p:cNvPr>
          <p:cNvSpPr txBox="1"/>
          <p:nvPr/>
        </p:nvSpPr>
        <p:spPr>
          <a:xfrm>
            <a:off x="6122274" y="2699368"/>
            <a:ext cx="867545" cy="261610"/>
          </a:xfrm>
          <a:prstGeom prst="rect">
            <a:avLst/>
          </a:prstGeom>
          <a:noFill/>
        </p:spPr>
        <p:txBody>
          <a:bodyPr wrap="none" rtlCol="0">
            <a:spAutoFit/>
          </a:bodyPr>
          <a:lstStyle/>
          <a:p>
            <a:pPr>
              <a:buNone/>
            </a:pPr>
            <a:r>
              <a:rPr lang="en-US" sz="1100" dirty="0"/>
              <a:t>Developer</a:t>
            </a:r>
          </a:p>
        </p:txBody>
      </p:sp>
      <p:sp>
        <p:nvSpPr>
          <p:cNvPr id="19" name="TextBox 18">
            <a:extLst>
              <a:ext uri="{FF2B5EF4-FFF2-40B4-BE49-F238E27FC236}">
                <a16:creationId xmlns:a16="http://schemas.microsoft.com/office/drawing/2014/main" id="{326A00B0-ABC7-4FE9-ACC2-C77D5BF6FC9E}"/>
              </a:ext>
            </a:extLst>
          </p:cNvPr>
          <p:cNvSpPr txBox="1"/>
          <p:nvPr/>
        </p:nvSpPr>
        <p:spPr>
          <a:xfrm>
            <a:off x="1537005" y="2740238"/>
            <a:ext cx="833883" cy="261610"/>
          </a:xfrm>
          <a:prstGeom prst="rect">
            <a:avLst/>
          </a:prstGeom>
          <a:noFill/>
        </p:spPr>
        <p:txBody>
          <a:bodyPr wrap="none" rtlCol="0">
            <a:spAutoFit/>
          </a:bodyPr>
          <a:lstStyle/>
          <a:p>
            <a:pPr>
              <a:buNone/>
            </a:pPr>
            <a:r>
              <a:rPr lang="en-US" sz="1100" dirty="0"/>
              <a:t>SAM / SIL</a:t>
            </a:r>
          </a:p>
        </p:txBody>
      </p:sp>
      <p:cxnSp>
        <p:nvCxnSpPr>
          <p:cNvPr id="28" name="Straight Arrow Connector 27">
            <a:extLst>
              <a:ext uri="{FF2B5EF4-FFF2-40B4-BE49-F238E27FC236}">
                <a16:creationId xmlns:a16="http://schemas.microsoft.com/office/drawing/2014/main" id="{B184C942-6F42-47ED-8139-289F3A89ADF2}"/>
              </a:ext>
            </a:extLst>
          </p:cNvPr>
          <p:cNvCxnSpPr>
            <a:cxnSpLocks/>
            <a:stCxn id="12" idx="2"/>
          </p:cNvCxnSpPr>
          <p:nvPr/>
        </p:nvCxnSpPr>
        <p:spPr bwMode="auto">
          <a:xfrm>
            <a:off x="498219" y="2976526"/>
            <a:ext cx="0" cy="968609"/>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E8D0486B-E059-40A4-95C9-C6AF37A3C0F3}"/>
              </a:ext>
            </a:extLst>
          </p:cNvPr>
          <p:cNvCxnSpPr>
            <a:cxnSpLocks/>
          </p:cNvCxnSpPr>
          <p:nvPr/>
        </p:nvCxnSpPr>
        <p:spPr bwMode="auto">
          <a:xfrm>
            <a:off x="1986152" y="2948145"/>
            <a:ext cx="0" cy="989216"/>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a:extLst>
              <a:ext uri="{FF2B5EF4-FFF2-40B4-BE49-F238E27FC236}">
                <a16:creationId xmlns:a16="http://schemas.microsoft.com/office/drawing/2014/main" id="{3A15D314-9899-4F8B-9624-ED61A6A479E3}"/>
              </a:ext>
            </a:extLst>
          </p:cNvPr>
          <p:cNvCxnSpPr>
            <a:cxnSpLocks/>
          </p:cNvCxnSpPr>
          <p:nvPr/>
        </p:nvCxnSpPr>
        <p:spPr bwMode="auto">
          <a:xfrm>
            <a:off x="3514210" y="2936139"/>
            <a:ext cx="0" cy="1008996"/>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a:extLst>
              <a:ext uri="{FF2B5EF4-FFF2-40B4-BE49-F238E27FC236}">
                <a16:creationId xmlns:a16="http://schemas.microsoft.com/office/drawing/2014/main" id="{663D9F6B-9C67-4ED2-95F9-B70DA06CA9E9}"/>
              </a:ext>
            </a:extLst>
          </p:cNvPr>
          <p:cNvCxnSpPr>
            <a:cxnSpLocks/>
          </p:cNvCxnSpPr>
          <p:nvPr/>
        </p:nvCxnSpPr>
        <p:spPr bwMode="auto">
          <a:xfrm>
            <a:off x="4947620" y="2940371"/>
            <a:ext cx="0" cy="1004764"/>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Arrow Connector 34">
            <a:extLst>
              <a:ext uri="{FF2B5EF4-FFF2-40B4-BE49-F238E27FC236}">
                <a16:creationId xmlns:a16="http://schemas.microsoft.com/office/drawing/2014/main" id="{A262CC18-F1E4-419A-88DA-52F64150B404}"/>
              </a:ext>
            </a:extLst>
          </p:cNvPr>
          <p:cNvCxnSpPr>
            <a:cxnSpLocks/>
            <a:stCxn id="17" idx="2"/>
          </p:cNvCxnSpPr>
          <p:nvPr/>
        </p:nvCxnSpPr>
        <p:spPr bwMode="auto">
          <a:xfrm>
            <a:off x="6556047" y="2960978"/>
            <a:ext cx="7994" cy="976383"/>
          </a:xfrm>
          <a:prstGeom prst="straightConnector1">
            <a:avLst/>
          </a:prstGeom>
          <a:noFill/>
          <a:ln w="1905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7" name="Group 46">
            <a:extLst>
              <a:ext uri="{FF2B5EF4-FFF2-40B4-BE49-F238E27FC236}">
                <a16:creationId xmlns:a16="http://schemas.microsoft.com/office/drawing/2014/main" id="{D1CD2802-F628-4625-B125-98F3954FC98F}"/>
              </a:ext>
            </a:extLst>
          </p:cNvPr>
          <p:cNvGrpSpPr/>
          <p:nvPr/>
        </p:nvGrpSpPr>
        <p:grpSpPr>
          <a:xfrm>
            <a:off x="1570437" y="3171938"/>
            <a:ext cx="397657" cy="392656"/>
            <a:chOff x="1950314" y="2774888"/>
            <a:chExt cx="397657" cy="392656"/>
          </a:xfrm>
        </p:grpSpPr>
        <p:pic>
          <p:nvPicPr>
            <p:cNvPr id="45" name="Picture 37">
              <a:extLst>
                <a:ext uri="{FF2B5EF4-FFF2-40B4-BE49-F238E27FC236}">
                  <a16:creationId xmlns:a16="http://schemas.microsoft.com/office/drawing/2014/main" id="{A6F626B6-7D56-4ADF-B6F9-A64A6B6A0B1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0314" y="2774888"/>
              <a:ext cx="397657" cy="3926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 name="TextBox 45">
              <a:extLst>
                <a:ext uri="{FF2B5EF4-FFF2-40B4-BE49-F238E27FC236}">
                  <a16:creationId xmlns:a16="http://schemas.microsoft.com/office/drawing/2014/main" id="{E0E5BDC3-F4CB-4D08-B97E-7987632A3889}"/>
                </a:ext>
              </a:extLst>
            </p:cNvPr>
            <p:cNvSpPr txBox="1"/>
            <p:nvPr/>
          </p:nvSpPr>
          <p:spPr>
            <a:xfrm>
              <a:off x="1986405" y="2785096"/>
              <a:ext cx="298480" cy="338554"/>
            </a:xfrm>
            <a:prstGeom prst="rect">
              <a:avLst/>
            </a:prstGeom>
            <a:noFill/>
          </p:spPr>
          <p:txBody>
            <a:bodyPr wrap="none" rtlCol="0">
              <a:spAutoFit/>
            </a:bodyPr>
            <a:lstStyle/>
            <a:p>
              <a:pPr>
                <a:buNone/>
              </a:pPr>
              <a:r>
                <a:rPr lang="en-US" sz="1600" dirty="0"/>
                <a:t>2</a:t>
              </a:r>
            </a:p>
          </p:txBody>
        </p:sp>
      </p:grpSp>
      <p:grpSp>
        <p:nvGrpSpPr>
          <p:cNvPr id="48" name="Group 47">
            <a:extLst>
              <a:ext uri="{FF2B5EF4-FFF2-40B4-BE49-F238E27FC236}">
                <a16:creationId xmlns:a16="http://schemas.microsoft.com/office/drawing/2014/main" id="{DA45E162-61A8-4ED5-8730-ED57549DC326}"/>
              </a:ext>
            </a:extLst>
          </p:cNvPr>
          <p:cNvGrpSpPr/>
          <p:nvPr/>
        </p:nvGrpSpPr>
        <p:grpSpPr>
          <a:xfrm>
            <a:off x="-12865" y="3164169"/>
            <a:ext cx="397657" cy="392656"/>
            <a:chOff x="1950314" y="2774888"/>
            <a:chExt cx="397657" cy="392656"/>
          </a:xfrm>
        </p:grpSpPr>
        <p:pic>
          <p:nvPicPr>
            <p:cNvPr id="49" name="Picture 37">
              <a:extLst>
                <a:ext uri="{FF2B5EF4-FFF2-40B4-BE49-F238E27FC236}">
                  <a16:creationId xmlns:a16="http://schemas.microsoft.com/office/drawing/2014/main" id="{45622D31-EDC6-46C7-AD3A-EF498802C64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0314" y="2774888"/>
              <a:ext cx="397657" cy="3926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0" name="TextBox 49">
              <a:extLst>
                <a:ext uri="{FF2B5EF4-FFF2-40B4-BE49-F238E27FC236}">
                  <a16:creationId xmlns:a16="http://schemas.microsoft.com/office/drawing/2014/main" id="{A00BC8B8-D9BF-4049-BEBC-48961AF3D504}"/>
                </a:ext>
              </a:extLst>
            </p:cNvPr>
            <p:cNvSpPr txBox="1"/>
            <p:nvPr/>
          </p:nvSpPr>
          <p:spPr>
            <a:xfrm>
              <a:off x="1992578" y="2776676"/>
              <a:ext cx="298480" cy="338554"/>
            </a:xfrm>
            <a:prstGeom prst="rect">
              <a:avLst/>
            </a:prstGeom>
            <a:noFill/>
          </p:spPr>
          <p:txBody>
            <a:bodyPr wrap="none" rtlCol="0">
              <a:spAutoFit/>
            </a:bodyPr>
            <a:lstStyle/>
            <a:p>
              <a:pPr>
                <a:buNone/>
              </a:pPr>
              <a:r>
                <a:rPr lang="en-US" sz="1600" dirty="0"/>
                <a:t>1</a:t>
              </a:r>
            </a:p>
          </p:txBody>
        </p:sp>
      </p:grpSp>
      <p:grpSp>
        <p:nvGrpSpPr>
          <p:cNvPr id="51" name="Group 50">
            <a:extLst>
              <a:ext uri="{FF2B5EF4-FFF2-40B4-BE49-F238E27FC236}">
                <a16:creationId xmlns:a16="http://schemas.microsoft.com/office/drawing/2014/main" id="{C642091A-E9BE-4495-9A0C-9E1E2430028A}"/>
              </a:ext>
            </a:extLst>
          </p:cNvPr>
          <p:cNvGrpSpPr/>
          <p:nvPr/>
        </p:nvGrpSpPr>
        <p:grpSpPr>
          <a:xfrm>
            <a:off x="3100677" y="3179707"/>
            <a:ext cx="397657" cy="392656"/>
            <a:chOff x="1950314" y="2774888"/>
            <a:chExt cx="397657" cy="392656"/>
          </a:xfrm>
        </p:grpSpPr>
        <p:pic>
          <p:nvPicPr>
            <p:cNvPr id="52" name="Picture 37">
              <a:extLst>
                <a:ext uri="{FF2B5EF4-FFF2-40B4-BE49-F238E27FC236}">
                  <a16:creationId xmlns:a16="http://schemas.microsoft.com/office/drawing/2014/main" id="{DA8FD4F1-F7A2-4136-9383-1DBA5A84099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0314" y="2774888"/>
              <a:ext cx="397657" cy="3926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 name="TextBox 52">
              <a:extLst>
                <a:ext uri="{FF2B5EF4-FFF2-40B4-BE49-F238E27FC236}">
                  <a16:creationId xmlns:a16="http://schemas.microsoft.com/office/drawing/2014/main" id="{01D536EC-BB8F-433E-8CCE-4C6531EA6038}"/>
                </a:ext>
              </a:extLst>
            </p:cNvPr>
            <p:cNvSpPr txBox="1"/>
            <p:nvPr/>
          </p:nvSpPr>
          <p:spPr>
            <a:xfrm>
              <a:off x="1986405" y="2785096"/>
              <a:ext cx="298480" cy="338554"/>
            </a:xfrm>
            <a:prstGeom prst="rect">
              <a:avLst/>
            </a:prstGeom>
            <a:noFill/>
          </p:spPr>
          <p:txBody>
            <a:bodyPr wrap="none" rtlCol="0">
              <a:spAutoFit/>
            </a:bodyPr>
            <a:lstStyle/>
            <a:p>
              <a:pPr>
                <a:buNone/>
              </a:pPr>
              <a:r>
                <a:rPr lang="en-US" sz="1600" dirty="0"/>
                <a:t>3</a:t>
              </a:r>
            </a:p>
          </p:txBody>
        </p:sp>
      </p:grpSp>
      <p:grpSp>
        <p:nvGrpSpPr>
          <p:cNvPr id="54" name="Group 53">
            <a:extLst>
              <a:ext uri="{FF2B5EF4-FFF2-40B4-BE49-F238E27FC236}">
                <a16:creationId xmlns:a16="http://schemas.microsoft.com/office/drawing/2014/main" id="{ECE63781-9421-4C6B-AB40-95632D013465}"/>
              </a:ext>
            </a:extLst>
          </p:cNvPr>
          <p:cNvGrpSpPr/>
          <p:nvPr/>
        </p:nvGrpSpPr>
        <p:grpSpPr>
          <a:xfrm>
            <a:off x="4540091" y="3157179"/>
            <a:ext cx="397657" cy="392656"/>
            <a:chOff x="1950314" y="2774888"/>
            <a:chExt cx="397657" cy="392656"/>
          </a:xfrm>
        </p:grpSpPr>
        <p:pic>
          <p:nvPicPr>
            <p:cNvPr id="55" name="Picture 37">
              <a:extLst>
                <a:ext uri="{FF2B5EF4-FFF2-40B4-BE49-F238E27FC236}">
                  <a16:creationId xmlns:a16="http://schemas.microsoft.com/office/drawing/2014/main" id="{65542AB5-35D5-4329-AA0E-F81CE31BB27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0314" y="2774888"/>
              <a:ext cx="397657" cy="3926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 name="TextBox 55">
              <a:extLst>
                <a:ext uri="{FF2B5EF4-FFF2-40B4-BE49-F238E27FC236}">
                  <a16:creationId xmlns:a16="http://schemas.microsoft.com/office/drawing/2014/main" id="{EC9EC2FD-18DB-4B75-8BDD-A3FF0797426E}"/>
                </a:ext>
              </a:extLst>
            </p:cNvPr>
            <p:cNvSpPr txBox="1"/>
            <p:nvPr/>
          </p:nvSpPr>
          <p:spPr>
            <a:xfrm>
              <a:off x="1971410" y="2785096"/>
              <a:ext cx="298480" cy="338554"/>
            </a:xfrm>
            <a:prstGeom prst="rect">
              <a:avLst/>
            </a:prstGeom>
            <a:noFill/>
          </p:spPr>
          <p:txBody>
            <a:bodyPr wrap="none" rtlCol="0">
              <a:spAutoFit/>
            </a:bodyPr>
            <a:lstStyle/>
            <a:p>
              <a:pPr>
                <a:buNone/>
              </a:pPr>
              <a:r>
                <a:rPr lang="en-US" sz="1600" dirty="0"/>
                <a:t>4</a:t>
              </a:r>
            </a:p>
          </p:txBody>
        </p:sp>
      </p:grpSp>
      <p:grpSp>
        <p:nvGrpSpPr>
          <p:cNvPr id="57" name="Group 56">
            <a:extLst>
              <a:ext uri="{FF2B5EF4-FFF2-40B4-BE49-F238E27FC236}">
                <a16:creationId xmlns:a16="http://schemas.microsoft.com/office/drawing/2014/main" id="{90388647-9437-4A35-B9C7-50C9A4FB6940}"/>
              </a:ext>
            </a:extLst>
          </p:cNvPr>
          <p:cNvGrpSpPr/>
          <p:nvPr/>
        </p:nvGrpSpPr>
        <p:grpSpPr>
          <a:xfrm>
            <a:off x="7306953" y="5988672"/>
            <a:ext cx="397657" cy="392656"/>
            <a:chOff x="1950314" y="2774888"/>
            <a:chExt cx="397657" cy="392656"/>
          </a:xfrm>
        </p:grpSpPr>
        <p:pic>
          <p:nvPicPr>
            <p:cNvPr id="58" name="Picture 37">
              <a:extLst>
                <a:ext uri="{FF2B5EF4-FFF2-40B4-BE49-F238E27FC236}">
                  <a16:creationId xmlns:a16="http://schemas.microsoft.com/office/drawing/2014/main" id="{F7B314A4-12D6-4491-AFBB-166E03CD2D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0314" y="2774888"/>
              <a:ext cx="397657" cy="3926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 name="TextBox 58">
              <a:extLst>
                <a:ext uri="{FF2B5EF4-FFF2-40B4-BE49-F238E27FC236}">
                  <a16:creationId xmlns:a16="http://schemas.microsoft.com/office/drawing/2014/main" id="{29360687-6435-43A7-B17A-1E9CD1F58D05}"/>
                </a:ext>
              </a:extLst>
            </p:cNvPr>
            <p:cNvSpPr txBox="1"/>
            <p:nvPr/>
          </p:nvSpPr>
          <p:spPr>
            <a:xfrm>
              <a:off x="1986405" y="2785096"/>
              <a:ext cx="298480" cy="338554"/>
            </a:xfrm>
            <a:prstGeom prst="rect">
              <a:avLst/>
            </a:prstGeom>
            <a:noFill/>
          </p:spPr>
          <p:txBody>
            <a:bodyPr wrap="none" rtlCol="0">
              <a:spAutoFit/>
            </a:bodyPr>
            <a:lstStyle/>
            <a:p>
              <a:pPr>
                <a:buNone/>
              </a:pPr>
              <a:r>
                <a:rPr lang="en-US" sz="1600" dirty="0"/>
                <a:t>5</a:t>
              </a:r>
            </a:p>
          </p:txBody>
        </p:sp>
      </p:grpSp>
      <p:grpSp>
        <p:nvGrpSpPr>
          <p:cNvPr id="60" name="Group 59">
            <a:extLst>
              <a:ext uri="{FF2B5EF4-FFF2-40B4-BE49-F238E27FC236}">
                <a16:creationId xmlns:a16="http://schemas.microsoft.com/office/drawing/2014/main" id="{6E53EBE9-D095-4014-AFBE-6AAB395EDCB2}"/>
              </a:ext>
            </a:extLst>
          </p:cNvPr>
          <p:cNvGrpSpPr/>
          <p:nvPr/>
        </p:nvGrpSpPr>
        <p:grpSpPr>
          <a:xfrm>
            <a:off x="7248128" y="1479977"/>
            <a:ext cx="397657" cy="392656"/>
            <a:chOff x="1950314" y="2774888"/>
            <a:chExt cx="397657" cy="392656"/>
          </a:xfrm>
        </p:grpSpPr>
        <p:pic>
          <p:nvPicPr>
            <p:cNvPr id="61" name="Picture 37">
              <a:extLst>
                <a:ext uri="{FF2B5EF4-FFF2-40B4-BE49-F238E27FC236}">
                  <a16:creationId xmlns:a16="http://schemas.microsoft.com/office/drawing/2014/main" id="{83A90B87-9BCE-474C-961D-AE8B3740E2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0314" y="2774888"/>
              <a:ext cx="397657" cy="3926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 name="TextBox 61">
              <a:extLst>
                <a:ext uri="{FF2B5EF4-FFF2-40B4-BE49-F238E27FC236}">
                  <a16:creationId xmlns:a16="http://schemas.microsoft.com/office/drawing/2014/main" id="{7F77AB71-A927-410F-92FC-EA07CCB056C5}"/>
                </a:ext>
              </a:extLst>
            </p:cNvPr>
            <p:cNvSpPr txBox="1"/>
            <p:nvPr/>
          </p:nvSpPr>
          <p:spPr>
            <a:xfrm>
              <a:off x="1986405" y="2785096"/>
              <a:ext cx="298480" cy="338554"/>
            </a:xfrm>
            <a:prstGeom prst="rect">
              <a:avLst/>
            </a:prstGeom>
            <a:noFill/>
          </p:spPr>
          <p:txBody>
            <a:bodyPr wrap="none" rtlCol="0">
              <a:spAutoFit/>
            </a:bodyPr>
            <a:lstStyle/>
            <a:p>
              <a:pPr>
                <a:buNone/>
              </a:pPr>
              <a:r>
                <a:rPr lang="en-US" sz="1600" dirty="0"/>
                <a:t>1</a:t>
              </a:r>
            </a:p>
          </p:txBody>
        </p:sp>
      </p:grpSp>
      <p:grpSp>
        <p:nvGrpSpPr>
          <p:cNvPr id="63" name="Group 62">
            <a:extLst>
              <a:ext uri="{FF2B5EF4-FFF2-40B4-BE49-F238E27FC236}">
                <a16:creationId xmlns:a16="http://schemas.microsoft.com/office/drawing/2014/main" id="{A2919B26-C237-4513-A4F0-B32D24942D43}"/>
              </a:ext>
            </a:extLst>
          </p:cNvPr>
          <p:cNvGrpSpPr/>
          <p:nvPr/>
        </p:nvGrpSpPr>
        <p:grpSpPr>
          <a:xfrm>
            <a:off x="7297318" y="3386517"/>
            <a:ext cx="397657" cy="392656"/>
            <a:chOff x="1950314" y="2774888"/>
            <a:chExt cx="397657" cy="392656"/>
          </a:xfrm>
        </p:grpSpPr>
        <p:pic>
          <p:nvPicPr>
            <p:cNvPr id="64" name="Picture 37">
              <a:extLst>
                <a:ext uri="{FF2B5EF4-FFF2-40B4-BE49-F238E27FC236}">
                  <a16:creationId xmlns:a16="http://schemas.microsoft.com/office/drawing/2014/main" id="{ED7168FC-2325-459C-A9A9-2EBD95FC58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0314" y="2774888"/>
              <a:ext cx="397657" cy="3926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 name="TextBox 64">
              <a:extLst>
                <a:ext uri="{FF2B5EF4-FFF2-40B4-BE49-F238E27FC236}">
                  <a16:creationId xmlns:a16="http://schemas.microsoft.com/office/drawing/2014/main" id="{C20C0B20-E04B-43BF-BE18-747978173078}"/>
                </a:ext>
              </a:extLst>
            </p:cNvPr>
            <p:cNvSpPr txBox="1"/>
            <p:nvPr/>
          </p:nvSpPr>
          <p:spPr>
            <a:xfrm>
              <a:off x="1986405" y="2785096"/>
              <a:ext cx="298480" cy="338554"/>
            </a:xfrm>
            <a:prstGeom prst="rect">
              <a:avLst/>
            </a:prstGeom>
            <a:noFill/>
          </p:spPr>
          <p:txBody>
            <a:bodyPr wrap="square" rtlCol="0">
              <a:spAutoFit/>
            </a:bodyPr>
            <a:lstStyle/>
            <a:p>
              <a:pPr>
                <a:buNone/>
              </a:pPr>
              <a:r>
                <a:rPr lang="en-US" sz="1600" dirty="0"/>
                <a:t>2</a:t>
              </a:r>
            </a:p>
          </p:txBody>
        </p:sp>
      </p:grpSp>
      <p:grpSp>
        <p:nvGrpSpPr>
          <p:cNvPr id="66" name="Group 65">
            <a:extLst>
              <a:ext uri="{FF2B5EF4-FFF2-40B4-BE49-F238E27FC236}">
                <a16:creationId xmlns:a16="http://schemas.microsoft.com/office/drawing/2014/main" id="{05D940C9-328D-45B5-A911-C78ABE2D90DC}"/>
              </a:ext>
            </a:extLst>
          </p:cNvPr>
          <p:cNvGrpSpPr/>
          <p:nvPr/>
        </p:nvGrpSpPr>
        <p:grpSpPr>
          <a:xfrm>
            <a:off x="7322738" y="4249535"/>
            <a:ext cx="397657" cy="392656"/>
            <a:chOff x="1950314" y="2774888"/>
            <a:chExt cx="397657" cy="392656"/>
          </a:xfrm>
        </p:grpSpPr>
        <p:pic>
          <p:nvPicPr>
            <p:cNvPr id="67" name="Picture 37">
              <a:extLst>
                <a:ext uri="{FF2B5EF4-FFF2-40B4-BE49-F238E27FC236}">
                  <a16:creationId xmlns:a16="http://schemas.microsoft.com/office/drawing/2014/main" id="{3DF00B36-66FF-48EE-9608-C3845B80C6E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0314" y="2774888"/>
              <a:ext cx="397657" cy="3926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8" name="TextBox 67">
              <a:extLst>
                <a:ext uri="{FF2B5EF4-FFF2-40B4-BE49-F238E27FC236}">
                  <a16:creationId xmlns:a16="http://schemas.microsoft.com/office/drawing/2014/main" id="{60CCA207-731F-4DCF-957D-8402E75F9DF0}"/>
                </a:ext>
              </a:extLst>
            </p:cNvPr>
            <p:cNvSpPr txBox="1"/>
            <p:nvPr/>
          </p:nvSpPr>
          <p:spPr>
            <a:xfrm>
              <a:off x="1986405" y="2785096"/>
              <a:ext cx="298480" cy="338554"/>
            </a:xfrm>
            <a:prstGeom prst="rect">
              <a:avLst/>
            </a:prstGeom>
            <a:noFill/>
          </p:spPr>
          <p:txBody>
            <a:bodyPr wrap="none" rtlCol="0">
              <a:spAutoFit/>
            </a:bodyPr>
            <a:lstStyle/>
            <a:p>
              <a:pPr>
                <a:buNone/>
              </a:pPr>
              <a:r>
                <a:rPr lang="en-US" sz="1600" dirty="0"/>
                <a:t>3</a:t>
              </a:r>
            </a:p>
          </p:txBody>
        </p:sp>
      </p:grpSp>
      <p:grpSp>
        <p:nvGrpSpPr>
          <p:cNvPr id="69" name="Group 68">
            <a:extLst>
              <a:ext uri="{FF2B5EF4-FFF2-40B4-BE49-F238E27FC236}">
                <a16:creationId xmlns:a16="http://schemas.microsoft.com/office/drawing/2014/main" id="{8C9EEFFE-BF9D-4B6E-BE90-29922A8A6B7F}"/>
              </a:ext>
            </a:extLst>
          </p:cNvPr>
          <p:cNvGrpSpPr/>
          <p:nvPr/>
        </p:nvGrpSpPr>
        <p:grpSpPr>
          <a:xfrm>
            <a:off x="7297320" y="5125654"/>
            <a:ext cx="397657" cy="392656"/>
            <a:chOff x="1950314" y="2774888"/>
            <a:chExt cx="397657" cy="392656"/>
          </a:xfrm>
        </p:grpSpPr>
        <p:pic>
          <p:nvPicPr>
            <p:cNvPr id="70" name="Picture 37">
              <a:extLst>
                <a:ext uri="{FF2B5EF4-FFF2-40B4-BE49-F238E27FC236}">
                  <a16:creationId xmlns:a16="http://schemas.microsoft.com/office/drawing/2014/main" id="{EA9AA183-CC27-4638-AA7C-87C52EA56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0314" y="2774888"/>
              <a:ext cx="397657" cy="3926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 name="TextBox 70">
              <a:extLst>
                <a:ext uri="{FF2B5EF4-FFF2-40B4-BE49-F238E27FC236}">
                  <a16:creationId xmlns:a16="http://schemas.microsoft.com/office/drawing/2014/main" id="{684DE3D8-A7BC-4AF5-B43A-A51A6D89F8ED}"/>
                </a:ext>
              </a:extLst>
            </p:cNvPr>
            <p:cNvSpPr txBox="1"/>
            <p:nvPr/>
          </p:nvSpPr>
          <p:spPr>
            <a:xfrm>
              <a:off x="1986405" y="2785096"/>
              <a:ext cx="298480" cy="338554"/>
            </a:xfrm>
            <a:prstGeom prst="rect">
              <a:avLst/>
            </a:prstGeom>
            <a:noFill/>
          </p:spPr>
          <p:txBody>
            <a:bodyPr wrap="none" rtlCol="0">
              <a:spAutoFit/>
            </a:bodyPr>
            <a:lstStyle/>
            <a:p>
              <a:pPr>
                <a:buNone/>
              </a:pPr>
              <a:r>
                <a:rPr lang="en-US" sz="1600" dirty="0"/>
                <a:t>4</a:t>
              </a:r>
            </a:p>
          </p:txBody>
        </p:sp>
      </p:grpSp>
      <p:grpSp>
        <p:nvGrpSpPr>
          <p:cNvPr id="72" name="Group 71">
            <a:extLst>
              <a:ext uri="{FF2B5EF4-FFF2-40B4-BE49-F238E27FC236}">
                <a16:creationId xmlns:a16="http://schemas.microsoft.com/office/drawing/2014/main" id="{D7829543-E77F-4226-AD2F-C21A3C0E85AB}"/>
              </a:ext>
            </a:extLst>
          </p:cNvPr>
          <p:cNvGrpSpPr/>
          <p:nvPr/>
        </p:nvGrpSpPr>
        <p:grpSpPr>
          <a:xfrm>
            <a:off x="6101421" y="3141286"/>
            <a:ext cx="397657" cy="392656"/>
            <a:chOff x="1950314" y="2774888"/>
            <a:chExt cx="397657" cy="392656"/>
          </a:xfrm>
        </p:grpSpPr>
        <p:pic>
          <p:nvPicPr>
            <p:cNvPr id="73" name="Picture 37">
              <a:extLst>
                <a:ext uri="{FF2B5EF4-FFF2-40B4-BE49-F238E27FC236}">
                  <a16:creationId xmlns:a16="http://schemas.microsoft.com/office/drawing/2014/main" id="{CA2575E2-DECD-4E65-B30F-7C7D4E4D21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50314" y="2774888"/>
              <a:ext cx="397657" cy="3926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 name="TextBox 73">
              <a:extLst>
                <a:ext uri="{FF2B5EF4-FFF2-40B4-BE49-F238E27FC236}">
                  <a16:creationId xmlns:a16="http://schemas.microsoft.com/office/drawing/2014/main" id="{DFB0655D-7305-48F5-A77C-61DD35CCF6D0}"/>
                </a:ext>
              </a:extLst>
            </p:cNvPr>
            <p:cNvSpPr txBox="1"/>
            <p:nvPr/>
          </p:nvSpPr>
          <p:spPr>
            <a:xfrm>
              <a:off x="1986405" y="2785096"/>
              <a:ext cx="298480" cy="338554"/>
            </a:xfrm>
            <a:prstGeom prst="rect">
              <a:avLst/>
            </a:prstGeom>
            <a:noFill/>
          </p:spPr>
          <p:txBody>
            <a:bodyPr wrap="none" rtlCol="0">
              <a:spAutoFit/>
            </a:bodyPr>
            <a:lstStyle/>
            <a:p>
              <a:pPr>
                <a:buNone/>
              </a:pPr>
              <a:r>
                <a:rPr lang="en-US" sz="1600" dirty="0"/>
                <a:t>5</a:t>
              </a:r>
            </a:p>
          </p:txBody>
        </p:sp>
      </p:grpSp>
      <p:sp>
        <p:nvSpPr>
          <p:cNvPr id="75" name="TextBox 74">
            <a:extLst>
              <a:ext uri="{FF2B5EF4-FFF2-40B4-BE49-F238E27FC236}">
                <a16:creationId xmlns:a16="http://schemas.microsoft.com/office/drawing/2014/main" id="{EB3FE359-CB93-456C-8CB8-A1D3A71ABF04}"/>
              </a:ext>
            </a:extLst>
          </p:cNvPr>
          <p:cNvSpPr txBox="1"/>
          <p:nvPr/>
        </p:nvSpPr>
        <p:spPr>
          <a:xfrm>
            <a:off x="7695775" y="1479977"/>
            <a:ext cx="4472274" cy="1991314"/>
          </a:xfrm>
          <a:prstGeom prst="rect">
            <a:avLst/>
          </a:prstGeom>
          <a:noFill/>
        </p:spPr>
        <p:txBody>
          <a:bodyPr wrap="square" rtlCol="0">
            <a:spAutoFit/>
          </a:bodyPr>
          <a:lstStyle/>
          <a:p>
            <a:pPr>
              <a:buNone/>
            </a:pPr>
            <a:r>
              <a:rPr lang="en-US" sz="1200" b="0" dirty="0"/>
              <a:t>DPE gets a high level view of IT health different insights : </a:t>
            </a:r>
          </a:p>
          <a:p>
            <a:pPr marL="171450" indent="-171450">
              <a:buFontTx/>
              <a:buChar char="-"/>
            </a:pPr>
            <a:r>
              <a:rPr lang="en-US" sz="1100" b="0" dirty="0"/>
              <a:t>Real Time Analytics Dashboard : Applications and IT health </a:t>
            </a:r>
          </a:p>
          <a:p>
            <a:pPr marL="171450" indent="-171450">
              <a:buFontTx/>
              <a:buChar char="-"/>
            </a:pPr>
            <a:r>
              <a:rPr lang="en-US" sz="1100" b="0" dirty="0"/>
              <a:t>Transformation Metrics summary dashboard : Dynamic automation results</a:t>
            </a:r>
          </a:p>
          <a:p>
            <a:pPr marL="171450" indent="-171450">
              <a:buFontTx/>
              <a:buChar char="-"/>
            </a:pPr>
            <a:r>
              <a:rPr lang="en-US" sz="1100" b="0" dirty="0"/>
              <a:t>Comparison with other accounts</a:t>
            </a:r>
          </a:p>
          <a:p>
            <a:pPr>
              <a:buNone/>
            </a:pPr>
            <a:r>
              <a:rPr lang="en-US" sz="1100" b="0" dirty="0"/>
              <a:t>-    Evidences of Service improvements / derailments through the Top Insight – incident ticket – top Symptoms (or transformation metrics dashboard - automation dashboard)</a:t>
            </a:r>
          </a:p>
          <a:p>
            <a:pPr marL="171450" indent="-171450">
              <a:buFontTx/>
              <a:buChar char="-"/>
            </a:pPr>
            <a:endParaRPr lang="en-US" sz="1200" b="0" dirty="0"/>
          </a:p>
        </p:txBody>
      </p:sp>
      <p:sp>
        <p:nvSpPr>
          <p:cNvPr id="76" name="TextBox 75">
            <a:extLst>
              <a:ext uri="{FF2B5EF4-FFF2-40B4-BE49-F238E27FC236}">
                <a16:creationId xmlns:a16="http://schemas.microsoft.com/office/drawing/2014/main" id="{305BE400-0980-4C51-9812-7B1F8C46DCBD}"/>
              </a:ext>
            </a:extLst>
          </p:cNvPr>
          <p:cNvSpPr txBox="1"/>
          <p:nvPr/>
        </p:nvSpPr>
        <p:spPr>
          <a:xfrm>
            <a:off x="7673821" y="4164997"/>
            <a:ext cx="4472274" cy="646331"/>
          </a:xfrm>
          <a:prstGeom prst="rect">
            <a:avLst/>
          </a:prstGeom>
          <a:noFill/>
        </p:spPr>
        <p:txBody>
          <a:bodyPr wrap="square" rtlCol="0">
            <a:spAutoFit/>
          </a:bodyPr>
          <a:lstStyle/>
          <a:p>
            <a:pPr>
              <a:buNone/>
            </a:pPr>
            <a:r>
              <a:rPr lang="en-US" sz="1200" b="0" dirty="0"/>
              <a:t>Delivery Analyst gets a detailed view of service improvements areas within Automation, Monitoring / Event Management, Incident management and IT health</a:t>
            </a:r>
          </a:p>
        </p:txBody>
      </p:sp>
      <p:sp>
        <p:nvSpPr>
          <p:cNvPr id="77" name="TextBox 76">
            <a:extLst>
              <a:ext uri="{FF2B5EF4-FFF2-40B4-BE49-F238E27FC236}">
                <a16:creationId xmlns:a16="http://schemas.microsoft.com/office/drawing/2014/main" id="{89B0AA94-404C-4040-97E4-7F2D2CD6939F}"/>
              </a:ext>
            </a:extLst>
          </p:cNvPr>
          <p:cNvSpPr txBox="1"/>
          <p:nvPr/>
        </p:nvSpPr>
        <p:spPr>
          <a:xfrm>
            <a:off x="7636563" y="3386517"/>
            <a:ext cx="4472274" cy="461665"/>
          </a:xfrm>
          <a:prstGeom prst="rect">
            <a:avLst/>
          </a:prstGeom>
          <a:noFill/>
        </p:spPr>
        <p:txBody>
          <a:bodyPr wrap="square" rtlCol="0">
            <a:spAutoFit/>
          </a:bodyPr>
          <a:lstStyle/>
          <a:p>
            <a:pPr>
              <a:buNone/>
            </a:pPr>
            <a:r>
              <a:rPr lang="en-US" sz="1200" b="0" dirty="0"/>
              <a:t>SAM and SIL use the same insights than the DPE but access to detailed view to run improvement with the Delivery Analyst </a:t>
            </a:r>
          </a:p>
        </p:txBody>
      </p:sp>
      <p:sp>
        <p:nvSpPr>
          <p:cNvPr id="78" name="TextBox 77">
            <a:extLst>
              <a:ext uri="{FF2B5EF4-FFF2-40B4-BE49-F238E27FC236}">
                <a16:creationId xmlns:a16="http://schemas.microsoft.com/office/drawing/2014/main" id="{95609739-FB91-47C6-823C-7BCC3E2C8CE8}"/>
              </a:ext>
            </a:extLst>
          </p:cNvPr>
          <p:cNvSpPr txBox="1"/>
          <p:nvPr/>
        </p:nvSpPr>
        <p:spPr>
          <a:xfrm>
            <a:off x="7704610" y="5104427"/>
            <a:ext cx="4104456" cy="830997"/>
          </a:xfrm>
          <a:prstGeom prst="rect">
            <a:avLst/>
          </a:prstGeom>
          <a:noFill/>
        </p:spPr>
        <p:txBody>
          <a:bodyPr wrap="square" rtlCol="0">
            <a:spAutoFit/>
          </a:bodyPr>
          <a:lstStyle/>
          <a:p>
            <a:pPr>
              <a:buNone/>
            </a:pPr>
            <a:r>
              <a:rPr lang="en-US" sz="1200" b="0" dirty="0"/>
              <a:t>Architect is a technical advocate of the solution. She communicates with her technical counterpart in client’s organization and runs demos (using North America ACME account).  </a:t>
            </a:r>
          </a:p>
        </p:txBody>
      </p:sp>
      <p:sp>
        <p:nvSpPr>
          <p:cNvPr id="79" name="TextBox 78">
            <a:extLst>
              <a:ext uri="{FF2B5EF4-FFF2-40B4-BE49-F238E27FC236}">
                <a16:creationId xmlns:a16="http://schemas.microsoft.com/office/drawing/2014/main" id="{00E50834-3F54-4873-AC1D-923B675EB95B}"/>
              </a:ext>
            </a:extLst>
          </p:cNvPr>
          <p:cNvSpPr txBox="1"/>
          <p:nvPr/>
        </p:nvSpPr>
        <p:spPr>
          <a:xfrm>
            <a:off x="7632602" y="6081181"/>
            <a:ext cx="4472274" cy="461665"/>
          </a:xfrm>
          <a:prstGeom prst="rect">
            <a:avLst/>
          </a:prstGeom>
          <a:noFill/>
        </p:spPr>
        <p:txBody>
          <a:bodyPr wrap="square" rtlCol="0">
            <a:spAutoFit/>
          </a:bodyPr>
          <a:lstStyle/>
          <a:p>
            <a:pPr>
              <a:buNone/>
            </a:pPr>
            <a:r>
              <a:rPr lang="en-US" sz="1200" b="0" dirty="0"/>
              <a:t>Developer will use CDI APIs to develop applications or dashboards</a:t>
            </a:r>
          </a:p>
        </p:txBody>
      </p:sp>
      <p:sp>
        <p:nvSpPr>
          <p:cNvPr id="20" name="Date Placeholder 19">
            <a:extLst>
              <a:ext uri="{FF2B5EF4-FFF2-40B4-BE49-F238E27FC236}">
                <a16:creationId xmlns:a16="http://schemas.microsoft.com/office/drawing/2014/main" id="{4B66F380-54E9-4A88-A10F-11491950E607}"/>
              </a:ext>
            </a:extLst>
          </p:cNvPr>
          <p:cNvSpPr>
            <a:spLocks noGrp="1"/>
          </p:cNvSpPr>
          <p:nvPr>
            <p:ph type="dt" sz="half" idx="12"/>
          </p:nvPr>
        </p:nvSpPr>
        <p:spPr/>
        <p:txBody>
          <a:bodyPr/>
          <a:lstStyle/>
          <a:p>
            <a:pPr>
              <a:spcBef>
                <a:spcPct val="0"/>
              </a:spcBef>
              <a:buFontTx/>
              <a:buNone/>
            </a:pPr>
            <a:fld id="{F379859B-CCBC-404B-AEC6-E22266CE15C4}" type="datetime4">
              <a:rPr lang="en-AU" smtClean="0"/>
              <a:t>26 January 2018</a:t>
            </a:fld>
            <a:endParaRPr lang="en-AU"/>
          </a:p>
        </p:txBody>
      </p:sp>
      <p:sp>
        <p:nvSpPr>
          <p:cNvPr id="21" name="Footer Placeholder 20">
            <a:extLst>
              <a:ext uri="{FF2B5EF4-FFF2-40B4-BE49-F238E27FC236}">
                <a16:creationId xmlns:a16="http://schemas.microsoft.com/office/drawing/2014/main" id="{89350580-45B5-4803-B896-738B77CD8BFE}"/>
              </a:ext>
            </a:extLst>
          </p:cNvPr>
          <p:cNvSpPr>
            <a:spLocks noGrp="1"/>
          </p:cNvSpPr>
          <p:nvPr>
            <p:ph type="ftr" sz="quarter" idx="10"/>
          </p:nvPr>
        </p:nvSpPr>
        <p:spPr/>
        <p:txBody>
          <a:bodyPr/>
          <a:lstStyle/>
          <a:p>
            <a:r>
              <a:rPr lang="en-US"/>
              <a:t>IBM Services Platform with Watson   |   IBM Confidential </a:t>
            </a:r>
            <a:endParaRPr lang="en-AU"/>
          </a:p>
        </p:txBody>
      </p:sp>
      <p:sp>
        <p:nvSpPr>
          <p:cNvPr id="22" name="Slide Number Placeholder 21">
            <a:extLst>
              <a:ext uri="{FF2B5EF4-FFF2-40B4-BE49-F238E27FC236}">
                <a16:creationId xmlns:a16="http://schemas.microsoft.com/office/drawing/2014/main" id="{33586115-0118-471E-8749-A52770B745E8}"/>
              </a:ext>
            </a:extLst>
          </p:cNvPr>
          <p:cNvSpPr>
            <a:spLocks noGrp="1"/>
          </p:cNvSpPr>
          <p:nvPr>
            <p:ph type="sldNum" sz="quarter" idx="11"/>
          </p:nvPr>
        </p:nvSpPr>
        <p:spPr/>
        <p:txBody>
          <a:bodyPr/>
          <a:lstStyle/>
          <a:p>
            <a:fld id="{F0FFBA74-A297-476A-9576-5FA25982D35F}" type="slidenum">
              <a:rPr lang="en-AU" smtClean="0"/>
              <a:pPr/>
              <a:t>7</a:t>
            </a:fld>
            <a:endParaRPr lang="en-AU"/>
          </a:p>
        </p:txBody>
      </p:sp>
    </p:spTree>
    <p:extLst>
      <p:ext uri="{BB962C8B-B14F-4D97-AF65-F5344CB8AC3E}">
        <p14:creationId xmlns:p14="http://schemas.microsoft.com/office/powerpoint/2010/main" val="1491131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AC28-E23C-46EA-A2C6-B3A2B0A922CF}"/>
              </a:ext>
            </a:extLst>
          </p:cNvPr>
          <p:cNvSpPr>
            <a:spLocks noGrp="1"/>
          </p:cNvSpPr>
          <p:nvPr>
            <p:ph type="title"/>
          </p:nvPr>
        </p:nvSpPr>
        <p:spPr/>
        <p:txBody>
          <a:bodyPr/>
          <a:lstStyle/>
          <a:p>
            <a:r>
              <a:rPr lang="en-AU"/>
              <a:t>Value Proposition</a:t>
            </a:r>
            <a:endParaRPr lang="en-AU" dirty="0"/>
          </a:p>
        </p:txBody>
      </p:sp>
      <p:sp>
        <p:nvSpPr>
          <p:cNvPr id="3" name="TextBox 2">
            <a:extLst>
              <a:ext uri="{FF2B5EF4-FFF2-40B4-BE49-F238E27FC236}">
                <a16:creationId xmlns:a16="http://schemas.microsoft.com/office/drawing/2014/main" id="{09D695AB-1469-4B82-B309-309FE537F2D5}"/>
              </a:ext>
            </a:extLst>
          </p:cNvPr>
          <p:cNvSpPr txBox="1"/>
          <p:nvPr/>
        </p:nvSpPr>
        <p:spPr>
          <a:xfrm>
            <a:off x="366185" y="980728"/>
            <a:ext cx="11562464" cy="523220"/>
          </a:xfrm>
          <a:prstGeom prst="rect">
            <a:avLst/>
          </a:prstGeom>
          <a:noFill/>
        </p:spPr>
        <p:txBody>
          <a:bodyPr wrap="square" rtlCol="0">
            <a:spAutoFit/>
          </a:bodyPr>
          <a:lstStyle/>
          <a:p>
            <a:pPr>
              <a:buNone/>
            </a:pPr>
            <a:r>
              <a:rPr lang="en-US" b="0" dirty="0"/>
              <a:t>As a key component of IBM Services Platform with Watson, CDI demonstrates the cognitive approach used by IBM GTS for the transformation of the operations of GTS managed accounts. </a:t>
            </a:r>
          </a:p>
        </p:txBody>
      </p:sp>
      <p:pic>
        <p:nvPicPr>
          <p:cNvPr id="8" name="Picture 7">
            <a:extLst>
              <a:ext uri="{FF2B5EF4-FFF2-40B4-BE49-F238E27FC236}">
                <a16:creationId xmlns:a16="http://schemas.microsoft.com/office/drawing/2014/main" id="{D9C30DD2-B838-4B4F-8F42-9CFCB43FF441}"/>
              </a:ext>
            </a:extLst>
          </p:cNvPr>
          <p:cNvPicPr>
            <a:picLocks noChangeAspect="1"/>
          </p:cNvPicPr>
          <p:nvPr/>
        </p:nvPicPr>
        <p:blipFill>
          <a:blip r:embed="rId2"/>
          <a:stretch>
            <a:fillRect/>
          </a:stretch>
        </p:blipFill>
        <p:spPr>
          <a:xfrm>
            <a:off x="6681333" y="2525457"/>
            <a:ext cx="5375920" cy="2521676"/>
          </a:xfrm>
          <a:prstGeom prst="rect">
            <a:avLst/>
          </a:prstGeom>
          <a:ln>
            <a:solidFill>
              <a:schemeClr val="tx1"/>
            </a:solidFill>
          </a:ln>
        </p:spPr>
      </p:pic>
      <p:sp>
        <p:nvSpPr>
          <p:cNvPr id="9" name="TextBox 8">
            <a:extLst>
              <a:ext uri="{FF2B5EF4-FFF2-40B4-BE49-F238E27FC236}">
                <a16:creationId xmlns:a16="http://schemas.microsoft.com/office/drawing/2014/main" id="{546DF60E-A6B6-4455-A11C-416FA022EDEC}"/>
              </a:ext>
            </a:extLst>
          </p:cNvPr>
          <p:cNvSpPr txBox="1"/>
          <p:nvPr/>
        </p:nvSpPr>
        <p:spPr>
          <a:xfrm>
            <a:off x="366185" y="1679063"/>
            <a:ext cx="6301472" cy="3674852"/>
          </a:xfrm>
          <a:prstGeom prst="rect">
            <a:avLst/>
          </a:prstGeom>
          <a:noFill/>
        </p:spPr>
        <p:txBody>
          <a:bodyPr wrap="square" rtlCol="0">
            <a:spAutoFit/>
          </a:bodyPr>
          <a:lstStyle/>
          <a:p>
            <a:pPr>
              <a:buNone/>
            </a:pPr>
            <a:r>
              <a:rPr lang="en-US" b="0" dirty="0"/>
              <a:t>CDI show cases  GTS strategy based on technology-run, practitioner-assisted model to </a:t>
            </a:r>
            <a:r>
              <a:rPr lang="en-US" altLang="en-US" b="0" dirty="0"/>
              <a:t>meet increasing business demands </a:t>
            </a:r>
          </a:p>
          <a:p>
            <a:pPr marL="177800" indent="-177800">
              <a:buClr>
                <a:schemeClr val="tx2"/>
              </a:buClr>
            </a:pPr>
            <a:r>
              <a:rPr lang="en-US" altLang="en-US" b="0" dirty="0"/>
              <a:t>By combining multiple data sources to provide business intelligence about client environments. </a:t>
            </a:r>
          </a:p>
          <a:p>
            <a:pPr marL="177800" indent="-177800">
              <a:buClr>
                <a:schemeClr val="tx2"/>
              </a:buClr>
            </a:pPr>
            <a:r>
              <a:rPr lang="en-US" altLang="en-US" b="0" dirty="0"/>
              <a:t>Through insights that </a:t>
            </a:r>
          </a:p>
          <a:p>
            <a:pPr marL="628650" lvl="1" indent="-171450">
              <a:buFont typeface="Arial" panose="020B0604020202020204" pitchFamily="34" charset="0"/>
              <a:buChar char="–"/>
            </a:pPr>
            <a:r>
              <a:rPr lang="en-US" altLang="en-US" sz="1200" b="0" dirty="0"/>
              <a:t>show current service performance and where and how the service can be improved</a:t>
            </a:r>
          </a:p>
          <a:p>
            <a:pPr marL="628650" lvl="1" indent="-171450">
              <a:buFont typeface="Arial" panose="020B0604020202020204" pitchFamily="34" charset="0"/>
              <a:buChar char="–"/>
            </a:pPr>
            <a:r>
              <a:rPr lang="en-US" altLang="en-US" sz="1200" b="0" dirty="0"/>
              <a:t>provide high level dashboards but also very detailed ones and as such  it is used by the different persona of the Delivery organization</a:t>
            </a:r>
          </a:p>
          <a:p>
            <a:pPr marL="177800" indent="-177800">
              <a:buClr>
                <a:schemeClr val="tx2"/>
              </a:buClr>
            </a:pPr>
            <a:r>
              <a:rPr lang="en-US" altLang="en-US" b="0" dirty="0"/>
              <a:t>Through an improved applications availability </a:t>
            </a:r>
          </a:p>
          <a:p>
            <a:pPr marL="628650" lvl="1" indent="-171450">
              <a:buFont typeface="Arial" panose="020B0604020202020204" pitchFamily="34" charset="0"/>
              <a:buChar char="–"/>
            </a:pPr>
            <a:r>
              <a:rPr lang="en-US" altLang="en-US" sz="1200" b="0" dirty="0"/>
              <a:t>An automation resolution of up to 40% of events </a:t>
            </a:r>
          </a:p>
          <a:p>
            <a:pPr marL="628650" lvl="1" indent="-171450">
              <a:buFont typeface="Arial" panose="020B0604020202020204" pitchFamily="34" charset="0"/>
              <a:buChar char="–"/>
            </a:pPr>
            <a:r>
              <a:rPr lang="en-US" altLang="en-US" sz="1200" b="0" dirty="0"/>
              <a:t>Clients experience up to 88% improvement in mean time to resolution for events that were automated.  </a:t>
            </a:r>
          </a:p>
          <a:p>
            <a:pPr marL="628650" lvl="1" indent="-171450">
              <a:buFont typeface="Arial" panose="020B0604020202020204" pitchFamily="34" charset="0"/>
              <a:buChar char="–"/>
            </a:pPr>
            <a:r>
              <a:rPr lang="en-US" altLang="en-US" sz="1200" b="0" dirty="0"/>
              <a:t>Clients experienced 19 hours’ reduction MTTR based on 4 month average with 15 minutes average handle time for Dynamic Automation tickets</a:t>
            </a:r>
            <a:endParaRPr lang="en-US" sz="1200" b="0" dirty="0"/>
          </a:p>
        </p:txBody>
      </p:sp>
      <p:sp>
        <p:nvSpPr>
          <p:cNvPr id="12" name="TextBox 11">
            <a:extLst>
              <a:ext uri="{FF2B5EF4-FFF2-40B4-BE49-F238E27FC236}">
                <a16:creationId xmlns:a16="http://schemas.microsoft.com/office/drawing/2014/main" id="{FE4F0335-0A12-47E3-B418-73C90069112E}"/>
              </a:ext>
            </a:extLst>
          </p:cNvPr>
          <p:cNvSpPr txBox="1"/>
          <p:nvPr/>
        </p:nvSpPr>
        <p:spPr>
          <a:xfrm>
            <a:off x="385369" y="5529031"/>
            <a:ext cx="11719608" cy="523220"/>
          </a:xfrm>
          <a:prstGeom prst="rect">
            <a:avLst/>
          </a:prstGeom>
          <a:noFill/>
        </p:spPr>
        <p:txBody>
          <a:bodyPr wrap="square" rtlCol="0">
            <a:spAutoFit/>
          </a:bodyPr>
          <a:lstStyle/>
          <a:p>
            <a:pPr>
              <a:buNone/>
            </a:pPr>
            <a:r>
              <a:rPr lang="en-US" b="0" dirty="0"/>
              <a:t>CDI Data Lake that is connected to a growing number of data sources types and data source instances (using first shared instances and then dedicated instances). These data sources leverage 30 years + of experience in managed services . </a:t>
            </a:r>
          </a:p>
        </p:txBody>
      </p:sp>
      <p:sp>
        <p:nvSpPr>
          <p:cNvPr id="14" name="Date Placeholder 13">
            <a:extLst>
              <a:ext uri="{FF2B5EF4-FFF2-40B4-BE49-F238E27FC236}">
                <a16:creationId xmlns:a16="http://schemas.microsoft.com/office/drawing/2014/main" id="{36A73D3E-322E-44A6-A45F-0A4925556CBB}"/>
              </a:ext>
            </a:extLst>
          </p:cNvPr>
          <p:cNvSpPr>
            <a:spLocks noGrp="1"/>
          </p:cNvSpPr>
          <p:nvPr>
            <p:ph type="dt" sz="half" idx="12"/>
          </p:nvPr>
        </p:nvSpPr>
        <p:spPr/>
        <p:txBody>
          <a:bodyPr/>
          <a:lstStyle/>
          <a:p>
            <a:pPr>
              <a:spcBef>
                <a:spcPct val="0"/>
              </a:spcBef>
              <a:buFontTx/>
              <a:buNone/>
            </a:pPr>
            <a:fld id="{34043F93-B288-4DB1-9B88-2FD5B51AE06C}" type="datetime4">
              <a:rPr lang="en-AU" smtClean="0"/>
              <a:t>26 January 2018</a:t>
            </a:fld>
            <a:endParaRPr lang="en-AU"/>
          </a:p>
        </p:txBody>
      </p:sp>
      <p:sp>
        <p:nvSpPr>
          <p:cNvPr id="15" name="Footer Placeholder 14">
            <a:extLst>
              <a:ext uri="{FF2B5EF4-FFF2-40B4-BE49-F238E27FC236}">
                <a16:creationId xmlns:a16="http://schemas.microsoft.com/office/drawing/2014/main" id="{37576D93-CE87-49DE-B1E9-2F384AA380A7}"/>
              </a:ext>
            </a:extLst>
          </p:cNvPr>
          <p:cNvSpPr>
            <a:spLocks noGrp="1"/>
          </p:cNvSpPr>
          <p:nvPr>
            <p:ph type="ftr" sz="quarter" idx="10"/>
          </p:nvPr>
        </p:nvSpPr>
        <p:spPr/>
        <p:txBody>
          <a:bodyPr/>
          <a:lstStyle/>
          <a:p>
            <a:r>
              <a:rPr lang="en-US"/>
              <a:t>IBM Services Platform with Watson   |   IBM Confidential </a:t>
            </a:r>
            <a:endParaRPr lang="en-AU"/>
          </a:p>
        </p:txBody>
      </p:sp>
      <p:sp>
        <p:nvSpPr>
          <p:cNvPr id="16" name="Slide Number Placeholder 15">
            <a:extLst>
              <a:ext uri="{FF2B5EF4-FFF2-40B4-BE49-F238E27FC236}">
                <a16:creationId xmlns:a16="http://schemas.microsoft.com/office/drawing/2014/main" id="{64F8F646-944D-46D1-A5CF-624D309E0E20}"/>
              </a:ext>
            </a:extLst>
          </p:cNvPr>
          <p:cNvSpPr>
            <a:spLocks noGrp="1"/>
          </p:cNvSpPr>
          <p:nvPr>
            <p:ph type="sldNum" sz="quarter" idx="11"/>
          </p:nvPr>
        </p:nvSpPr>
        <p:spPr/>
        <p:txBody>
          <a:bodyPr/>
          <a:lstStyle/>
          <a:p>
            <a:fld id="{F0FFBA74-A297-476A-9576-5FA25982D35F}" type="slidenum">
              <a:rPr lang="en-AU" smtClean="0"/>
              <a:pPr/>
              <a:t>8</a:t>
            </a:fld>
            <a:endParaRPr lang="en-AU"/>
          </a:p>
        </p:txBody>
      </p:sp>
    </p:spTree>
    <p:extLst>
      <p:ext uri="{BB962C8B-B14F-4D97-AF65-F5344CB8AC3E}">
        <p14:creationId xmlns:p14="http://schemas.microsoft.com/office/powerpoint/2010/main" val="219022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4AAA8-66B1-4169-9173-BABAD7111027}"/>
              </a:ext>
            </a:extLst>
          </p:cNvPr>
          <p:cNvSpPr>
            <a:spLocks noGrp="1"/>
          </p:cNvSpPr>
          <p:nvPr>
            <p:ph type="title"/>
          </p:nvPr>
        </p:nvSpPr>
        <p:spPr/>
        <p:txBody>
          <a:bodyPr/>
          <a:lstStyle/>
          <a:p>
            <a:r>
              <a:rPr lang="en-US"/>
              <a:t>CDI is currently deployed as shared instances in different geographies in Bluemix infrastructure Data Centers  </a:t>
            </a:r>
            <a:endParaRPr lang="en-US" dirty="0"/>
          </a:p>
        </p:txBody>
      </p:sp>
      <p:sp>
        <p:nvSpPr>
          <p:cNvPr id="22" name="TextBox 21">
            <a:extLst>
              <a:ext uri="{FF2B5EF4-FFF2-40B4-BE49-F238E27FC236}">
                <a16:creationId xmlns:a16="http://schemas.microsoft.com/office/drawing/2014/main" id="{1E6F0010-F184-443E-BDF7-DF8AC689FACE}"/>
              </a:ext>
            </a:extLst>
          </p:cNvPr>
          <p:cNvSpPr txBox="1"/>
          <p:nvPr/>
        </p:nvSpPr>
        <p:spPr>
          <a:xfrm>
            <a:off x="5624837" y="1891044"/>
            <a:ext cx="6284545" cy="3711785"/>
          </a:xfrm>
          <a:prstGeom prst="rect">
            <a:avLst/>
          </a:prstGeom>
          <a:noFill/>
        </p:spPr>
        <p:txBody>
          <a:bodyPr wrap="square" rtlCol="0">
            <a:spAutoFit/>
          </a:bodyPr>
          <a:lstStyle/>
          <a:p>
            <a:pPr>
              <a:buNone/>
            </a:pPr>
            <a:r>
              <a:rPr lang="en-US" b="0" dirty="0"/>
              <a:t>CDI is available : </a:t>
            </a:r>
          </a:p>
          <a:p>
            <a:pPr marL="285750" indent="-285750"/>
            <a:r>
              <a:rPr lang="en-US" b="0" dirty="0"/>
              <a:t>in production in North America, Latin America, Europe and widely used (700 CDI registered accounts for Europe) </a:t>
            </a:r>
          </a:p>
          <a:p>
            <a:pPr marL="285750" indent="-285750"/>
            <a:r>
              <a:rPr lang="en-US" b="0" dirty="0"/>
              <a:t>in pilot phase in India, Japan and AP. Production planned date is 3Q2018 for India and AP, 4Q2018 for  Japan.  </a:t>
            </a:r>
          </a:p>
          <a:p>
            <a:pPr>
              <a:buNone/>
            </a:pPr>
            <a:r>
              <a:rPr lang="en-US" b="0" dirty="0"/>
              <a:t>Each CDI production instance : </a:t>
            </a:r>
          </a:p>
          <a:p>
            <a:pPr marL="285750" indent="-285750"/>
            <a:r>
              <a:rPr lang="en-US" b="0" dirty="0"/>
              <a:t>Is a shared instance that is hosted off-premise in Bluemix Infrastructure Data Centers (former called Softlayer Data Centers)  in the Restricted Yellow Zone VLAN</a:t>
            </a:r>
          </a:p>
          <a:p>
            <a:pPr marL="285750" indent="-285750"/>
            <a:r>
              <a:rPr lang="en-US" b="0" dirty="0"/>
              <a:t>Is a multi-tenancy database – for a particular CDI Instance many accounts have their data loaded in to a single database, and share the same schemas.</a:t>
            </a:r>
          </a:p>
          <a:p>
            <a:pPr marL="285750" indent="-285750"/>
            <a:r>
              <a:rPr lang="en-US" b="0" dirty="0"/>
              <a:t>Has a data lake and CDI insights. </a:t>
            </a:r>
          </a:p>
          <a:p>
            <a:pPr>
              <a:buNone/>
            </a:pPr>
            <a:endParaRPr lang="en-US" b="0" dirty="0"/>
          </a:p>
        </p:txBody>
      </p:sp>
      <p:pic>
        <p:nvPicPr>
          <p:cNvPr id="23" name="Picture 22">
            <a:extLst>
              <a:ext uri="{FF2B5EF4-FFF2-40B4-BE49-F238E27FC236}">
                <a16:creationId xmlns:a16="http://schemas.microsoft.com/office/drawing/2014/main" id="{20A68E73-F88A-47A9-9565-9358EF34E157}"/>
              </a:ext>
            </a:extLst>
          </p:cNvPr>
          <p:cNvPicPr>
            <a:picLocks noChangeAspect="1"/>
          </p:cNvPicPr>
          <p:nvPr/>
        </p:nvPicPr>
        <p:blipFill>
          <a:blip r:embed="rId2"/>
          <a:stretch>
            <a:fillRect/>
          </a:stretch>
        </p:blipFill>
        <p:spPr>
          <a:xfrm>
            <a:off x="119336" y="1718411"/>
            <a:ext cx="5505501" cy="3582797"/>
          </a:xfrm>
          <a:prstGeom prst="rect">
            <a:avLst/>
          </a:prstGeom>
        </p:spPr>
      </p:pic>
      <p:sp>
        <p:nvSpPr>
          <p:cNvPr id="24" name="TextBox 23">
            <a:extLst>
              <a:ext uri="{FF2B5EF4-FFF2-40B4-BE49-F238E27FC236}">
                <a16:creationId xmlns:a16="http://schemas.microsoft.com/office/drawing/2014/main" id="{D3FA21E6-34C1-45E5-AE13-E7014776BAEE}"/>
              </a:ext>
            </a:extLst>
          </p:cNvPr>
          <p:cNvSpPr txBox="1"/>
          <p:nvPr/>
        </p:nvSpPr>
        <p:spPr>
          <a:xfrm>
            <a:off x="1080121" y="5415615"/>
            <a:ext cx="10031760" cy="911019"/>
          </a:xfrm>
          <a:prstGeom prst="rect">
            <a:avLst/>
          </a:prstGeom>
          <a:noFill/>
        </p:spPr>
        <p:txBody>
          <a:bodyPr wrap="square" rtlCol="0">
            <a:spAutoFit/>
          </a:bodyPr>
          <a:lstStyle/>
          <a:p>
            <a:pPr>
              <a:buNone/>
            </a:pPr>
            <a:r>
              <a:rPr lang="en-US" b="0" dirty="0"/>
              <a:t>A client </a:t>
            </a:r>
          </a:p>
          <a:p>
            <a:pPr marL="285750" indent="-285750"/>
            <a:r>
              <a:rPr lang="en-US" b="0" dirty="0"/>
              <a:t>will generally be boarded on the local geography instance of CDI unless required otherwise</a:t>
            </a:r>
          </a:p>
          <a:p>
            <a:pPr marL="285750" indent="-285750"/>
            <a:r>
              <a:rPr lang="en-US" b="0" dirty="0"/>
              <a:t>will enable the integration with CDI and its on premise data sources via the IBM GSNI network</a:t>
            </a:r>
          </a:p>
        </p:txBody>
      </p:sp>
      <p:sp>
        <p:nvSpPr>
          <p:cNvPr id="10" name="Date Placeholder 9">
            <a:extLst>
              <a:ext uri="{FF2B5EF4-FFF2-40B4-BE49-F238E27FC236}">
                <a16:creationId xmlns:a16="http://schemas.microsoft.com/office/drawing/2014/main" id="{B7925D93-6B0F-41F8-B61F-2F8C377515F5}"/>
              </a:ext>
            </a:extLst>
          </p:cNvPr>
          <p:cNvSpPr>
            <a:spLocks noGrp="1"/>
          </p:cNvSpPr>
          <p:nvPr>
            <p:ph type="dt" sz="half" idx="12"/>
          </p:nvPr>
        </p:nvSpPr>
        <p:spPr/>
        <p:txBody>
          <a:bodyPr/>
          <a:lstStyle/>
          <a:p>
            <a:pPr>
              <a:spcBef>
                <a:spcPct val="0"/>
              </a:spcBef>
              <a:buFontTx/>
              <a:buNone/>
            </a:pPr>
            <a:fld id="{1C64CEC9-7066-4426-A633-F047636A6D00}" type="datetime4">
              <a:rPr lang="en-AU" smtClean="0"/>
              <a:t>26 January 2018</a:t>
            </a:fld>
            <a:endParaRPr lang="en-AU"/>
          </a:p>
        </p:txBody>
      </p:sp>
      <p:sp>
        <p:nvSpPr>
          <p:cNvPr id="11" name="Footer Placeholder 10">
            <a:extLst>
              <a:ext uri="{FF2B5EF4-FFF2-40B4-BE49-F238E27FC236}">
                <a16:creationId xmlns:a16="http://schemas.microsoft.com/office/drawing/2014/main" id="{899D45ED-2D19-4ABA-ABC4-6D53FA5E1F6A}"/>
              </a:ext>
            </a:extLst>
          </p:cNvPr>
          <p:cNvSpPr>
            <a:spLocks noGrp="1"/>
          </p:cNvSpPr>
          <p:nvPr>
            <p:ph type="ftr" sz="quarter" idx="10"/>
          </p:nvPr>
        </p:nvSpPr>
        <p:spPr/>
        <p:txBody>
          <a:bodyPr/>
          <a:lstStyle/>
          <a:p>
            <a:r>
              <a:rPr lang="en-US"/>
              <a:t>IBM Services Platform with Watson   |   IBM Confidential </a:t>
            </a:r>
            <a:endParaRPr lang="en-AU"/>
          </a:p>
        </p:txBody>
      </p:sp>
      <p:sp>
        <p:nvSpPr>
          <p:cNvPr id="12" name="Slide Number Placeholder 11">
            <a:extLst>
              <a:ext uri="{FF2B5EF4-FFF2-40B4-BE49-F238E27FC236}">
                <a16:creationId xmlns:a16="http://schemas.microsoft.com/office/drawing/2014/main" id="{605C595E-C106-4855-98E1-EF218E3C94E7}"/>
              </a:ext>
            </a:extLst>
          </p:cNvPr>
          <p:cNvSpPr>
            <a:spLocks noGrp="1"/>
          </p:cNvSpPr>
          <p:nvPr>
            <p:ph type="sldNum" sz="quarter" idx="11"/>
          </p:nvPr>
        </p:nvSpPr>
        <p:spPr/>
        <p:txBody>
          <a:bodyPr/>
          <a:lstStyle/>
          <a:p>
            <a:fld id="{F0FFBA74-A297-476A-9576-5FA25982D35F}" type="slidenum">
              <a:rPr lang="en-AU" smtClean="0"/>
              <a:pPr/>
              <a:t>9</a:t>
            </a:fld>
            <a:endParaRPr lang="en-AU"/>
          </a:p>
        </p:txBody>
      </p:sp>
    </p:spTree>
    <p:extLst>
      <p:ext uri="{BB962C8B-B14F-4D97-AF65-F5344CB8AC3E}">
        <p14:creationId xmlns:p14="http://schemas.microsoft.com/office/powerpoint/2010/main" val="41052028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XMOLjYMBvkCDW96ju4onOQ"/>
</p:tagLst>
</file>

<file path=ppt/theme/theme1.xml><?xml version="1.0" encoding="utf-8"?>
<a:theme xmlns:a="http://schemas.openxmlformats.org/drawingml/2006/main" name="IBM Standard Theme">
  <a:themeElements>
    <a:clrScheme name="GTS Colour Palette Full">
      <a:dk1>
        <a:srgbClr val="000000"/>
      </a:dk1>
      <a:lt1>
        <a:sysClr val="window" lastClr="FFFFFF"/>
      </a:lt1>
      <a:dk2>
        <a:srgbClr val="00649D"/>
      </a:dk2>
      <a:lt2>
        <a:srgbClr val="727272"/>
      </a:lt2>
      <a:accent1>
        <a:srgbClr val="00B0D8"/>
      </a:accent1>
      <a:accent2>
        <a:srgbClr val="00A6A0"/>
      </a:accent2>
      <a:accent3>
        <a:srgbClr val="17AF4B"/>
      </a:accent3>
      <a:accent4>
        <a:srgbClr val="F04E37"/>
      </a:accent4>
      <a:accent5>
        <a:srgbClr val="FFCF01"/>
      </a:accent5>
      <a:accent6>
        <a:srgbClr val="FF0000"/>
      </a:accent6>
      <a:hlink>
        <a:srgbClr val="008ABF"/>
      </a:hlink>
      <a:folHlink>
        <a:srgbClr val="7F1C7D"/>
      </a:folHlink>
    </a:clrScheme>
    <a:fontScheme name="Custom 1">
      <a:majorFont>
        <a:latin typeface="IBM Plex Sans"/>
        <a:ea typeface=""/>
        <a:cs typeface="Arial"/>
      </a:majorFont>
      <a:minorFont>
        <a:latin typeface="IBM Plex Sans"/>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IBM SmartCloud Template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clrMap bg1="lt1" tx1="dk1" bg2="lt2" tx2="dk2" accent1="accent1" accent2="accent2" accent3="accent3" accent4="accent4" accent5="accent5" accent6="accent6" hlink="hlink" folHlink="folHlink"/>
    </a:extraClrScheme>
    <a:extraClrScheme>
      <a:clrScheme name="IBM SmartCloud Template 2">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TS Standard 16x9 Template 2017.potx" id="{0BA9831B-73C7-4DCD-8564-A8B80190FB24}" vid="{EB9E2034-695F-4F37-B91E-D58B566A7C8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GTS 2017 Standard 16x9 Template</Template>
  <TotalTime>17865</TotalTime>
  <Words>3875</Words>
  <Application>Microsoft Office PowerPoint</Application>
  <PresentationFormat>Widescreen</PresentationFormat>
  <Paragraphs>466</Paragraphs>
  <Slides>24</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Helvetica Neue</vt:lpstr>
      <vt:lpstr>Arial</vt:lpstr>
      <vt:lpstr>.AppleSystemUIFont</vt:lpstr>
      <vt:lpstr>Calibri</vt:lpstr>
      <vt:lpstr>IBM Eliot Sans</vt:lpstr>
      <vt:lpstr>SimSun</vt:lpstr>
      <vt:lpstr>IBM Plex Sans Regular</vt:lpstr>
      <vt:lpstr>IBM Plex Sans</vt:lpstr>
      <vt:lpstr>MS PGothic</vt:lpstr>
      <vt:lpstr>IBM Eliot Sans Text</vt:lpstr>
      <vt:lpstr>Wingdings</vt:lpstr>
      <vt:lpstr>Helv</vt:lpstr>
      <vt:lpstr>IBM Standard Theme</vt:lpstr>
      <vt:lpstr>IBM Services Platform with Watson Training Cognitive Delivery Insights (CDI)</vt:lpstr>
      <vt:lpstr>Contents</vt:lpstr>
      <vt:lpstr>Cognitive Delivery Insights (CDI) is an Analytics capability for GTS managed accounts. It shows how services are performing, how and where they can be improved </vt:lpstr>
      <vt:lpstr>CDI Data Lake scope </vt:lpstr>
      <vt:lpstr>Scope of Cognitive Delivery Insights </vt:lpstr>
      <vt:lpstr>Examples of Insights (all insights are described here)</vt:lpstr>
      <vt:lpstr>Delivery persona take advantage of CDI to understand service quality and drive service quality improvement </vt:lpstr>
      <vt:lpstr>Value Proposition</vt:lpstr>
      <vt:lpstr>CDI is currently deployed as shared instances in different geographies in Bluemix infrastructure Data Centers  </vt:lpstr>
      <vt:lpstr>Selection Strategy Guidance for Cognitive Delivery Insights</vt:lpstr>
      <vt:lpstr>Typical Scenarios to Consider</vt:lpstr>
      <vt:lpstr>Cognitive Delivery Insights – Key Data Sources</vt:lpstr>
      <vt:lpstr>This list details the Data Sources that are required to feed data to CDI for an account to be deemed Enabled (here)</vt:lpstr>
      <vt:lpstr>CDI roadmap for 2018 (1 of 2) </vt:lpstr>
      <vt:lpstr>CDI roadmap for 2018 (2 of 2) </vt:lpstr>
      <vt:lpstr>Technical Design – IBM Implementation</vt:lpstr>
      <vt:lpstr>Scoping and Estimating</vt:lpstr>
      <vt:lpstr>Implementation Guidance</vt:lpstr>
      <vt:lpstr>Access to CDI will be shortly provided through IBM Services Platform with Watson </vt:lpstr>
      <vt:lpstr>Additional Resources – Supporting Materials</vt:lpstr>
      <vt:lpstr>Additional Resources – Supporting Materials</vt:lpstr>
      <vt:lpstr>Additional Resources – Contacts</vt:lpstr>
      <vt:lpstr>Contacts</vt:lpstr>
      <vt:lpstr>PowerPoint Presentation</vt:lpstr>
    </vt:vector>
  </TitlesOfParts>
  <Company>IBM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Services Platform with Watson Training Module Template</dc:title>
  <dc:subject/>
  <dc:creator>Michael Shallcross</dc:creator>
  <cp:lastModifiedBy>Michael Shallcross</cp:lastModifiedBy>
  <cp:revision>308</cp:revision>
  <dcterms:created xsi:type="dcterms:W3CDTF">2017-11-21T05:16:38Z</dcterms:created>
  <dcterms:modified xsi:type="dcterms:W3CDTF">2018-01-26T04:11:35Z</dcterms:modified>
</cp:coreProperties>
</file>